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3" r:id="rId2"/>
  </p:sldMasterIdLst>
  <p:notesMasterIdLst>
    <p:notesMasterId r:id="rId27"/>
  </p:notesMasterIdLst>
  <p:handoutMasterIdLst>
    <p:handoutMasterId r:id="rId28"/>
  </p:handoutMasterIdLst>
  <p:sldIdLst>
    <p:sldId id="293" r:id="rId3"/>
    <p:sldId id="277" r:id="rId4"/>
    <p:sldId id="301" r:id="rId5"/>
    <p:sldId id="296" r:id="rId6"/>
    <p:sldId id="289" r:id="rId7"/>
    <p:sldId id="271" r:id="rId8"/>
    <p:sldId id="283" r:id="rId9"/>
    <p:sldId id="299" r:id="rId10"/>
    <p:sldId id="288" r:id="rId11"/>
    <p:sldId id="290" r:id="rId12"/>
    <p:sldId id="309" r:id="rId13"/>
    <p:sldId id="302" r:id="rId14"/>
    <p:sldId id="291" r:id="rId15"/>
    <p:sldId id="303" r:id="rId16"/>
    <p:sldId id="304" r:id="rId17"/>
    <p:sldId id="305" r:id="rId18"/>
    <p:sldId id="292" r:id="rId19"/>
    <p:sldId id="306" r:id="rId20"/>
    <p:sldId id="308" r:id="rId21"/>
    <p:sldId id="261" r:id="rId22"/>
    <p:sldId id="264" r:id="rId23"/>
    <p:sldId id="266" r:id="rId24"/>
    <p:sldId id="275" r:id="rId25"/>
    <p:sldId id="274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1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"/>
    </p:cViewPr>
  </p:sorterViewPr>
  <p:notesViewPr>
    <p:cSldViewPr snapToGrid="0" showGuides="1">
      <p:cViewPr varScale="1">
        <p:scale>
          <a:sx n="54" d="100"/>
          <a:sy n="54" d="100"/>
        </p:scale>
        <p:origin x="2352" y="52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984CA-3CCE-44B0-BE9B-43DFD9B53B2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8666003-81AA-4A65-B1FC-C65F3D1FCEE4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/>
            <a:t>Gross Impressions</a:t>
          </a:r>
          <a:endParaRPr lang="en-US" sz="2800" dirty="0"/>
        </a:p>
      </dgm:t>
    </dgm:pt>
    <dgm:pt modelId="{A924E640-EE15-4F88-AF98-2C11182945CB}" type="parTrans" cxnId="{AAC835A6-E68D-4AB8-BA77-069C311A114A}">
      <dgm:prSet/>
      <dgm:spPr/>
      <dgm:t>
        <a:bodyPr/>
        <a:lstStyle/>
        <a:p>
          <a:endParaRPr lang="en-US"/>
        </a:p>
      </dgm:t>
    </dgm:pt>
    <dgm:pt modelId="{0E01CFEF-2331-4FDC-BEE2-D5B7E89C61BC}" type="sibTrans" cxnId="{AAC835A6-E68D-4AB8-BA77-069C311A114A}">
      <dgm:prSet/>
      <dgm:spPr/>
      <dgm:t>
        <a:bodyPr/>
        <a:lstStyle/>
        <a:p>
          <a:endParaRPr lang="en-US"/>
        </a:p>
      </dgm:t>
    </dgm:pt>
    <dgm:pt modelId="{CADA8278-E690-402C-8481-4AA0AE7E2FF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/>
            <a:t>Legitimate Gross Impressions</a:t>
          </a:r>
          <a:endParaRPr lang="en-US" sz="2800" dirty="0"/>
        </a:p>
      </dgm:t>
    </dgm:pt>
    <dgm:pt modelId="{E814AF41-0462-4E87-95D0-AFB714C588CD}" type="parTrans" cxnId="{C94DA46C-6A81-438A-9936-72F5D299A092}">
      <dgm:prSet/>
      <dgm:spPr/>
      <dgm:t>
        <a:bodyPr/>
        <a:lstStyle/>
        <a:p>
          <a:endParaRPr lang="en-US"/>
        </a:p>
      </dgm:t>
    </dgm:pt>
    <dgm:pt modelId="{E9A026B5-42F9-4D08-9379-0088B8EF431D}" type="sibTrans" cxnId="{C94DA46C-6A81-438A-9936-72F5D299A092}">
      <dgm:prSet/>
      <dgm:spPr/>
      <dgm:t>
        <a:bodyPr/>
        <a:lstStyle/>
        <a:p>
          <a:endParaRPr lang="en-US"/>
        </a:p>
      </dgm:t>
    </dgm:pt>
    <dgm:pt modelId="{764B4365-4CD8-4BC0-972F-D02E00BC744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/>
            <a:t>Valid Impressions</a:t>
          </a:r>
        </a:p>
        <a:p>
          <a:r>
            <a:rPr lang="en-US" sz="2800" dirty="0" smtClean="0">
              <a:solidFill>
                <a:schemeClr val="tx1"/>
              </a:solidFill>
            </a:rPr>
            <a:t>43.2%</a:t>
          </a:r>
          <a:endParaRPr lang="en-US" sz="2800" dirty="0">
            <a:solidFill>
              <a:schemeClr val="tx1"/>
            </a:solidFill>
          </a:endParaRPr>
        </a:p>
      </dgm:t>
    </dgm:pt>
    <dgm:pt modelId="{8D9C28E8-A138-4990-B012-D896DC7B3750}" type="parTrans" cxnId="{CB09101F-7AD3-4D5E-9F1F-0552F346C7B8}">
      <dgm:prSet/>
      <dgm:spPr/>
      <dgm:t>
        <a:bodyPr/>
        <a:lstStyle/>
        <a:p>
          <a:endParaRPr lang="en-US"/>
        </a:p>
      </dgm:t>
    </dgm:pt>
    <dgm:pt modelId="{E3162F18-86CB-4A42-852B-1A6C660281B8}" type="sibTrans" cxnId="{CB09101F-7AD3-4D5E-9F1F-0552F346C7B8}">
      <dgm:prSet/>
      <dgm:spPr/>
      <dgm:t>
        <a:bodyPr/>
        <a:lstStyle/>
        <a:p>
          <a:endParaRPr lang="en-US"/>
        </a:p>
      </dgm:t>
    </dgm:pt>
    <dgm:pt modelId="{B803CC37-A757-425A-8176-70AC70E5B924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67B50ACD-5C77-457B-B2CF-E92337CC7FD9}" type="sibTrans" cxnId="{645D7C62-ADD2-43BA-8C6C-ACC12EA91186}">
      <dgm:prSet/>
      <dgm:spPr/>
      <dgm:t>
        <a:bodyPr/>
        <a:lstStyle/>
        <a:p>
          <a:endParaRPr lang="en-US"/>
        </a:p>
      </dgm:t>
    </dgm:pt>
    <dgm:pt modelId="{649A471B-6DE1-4F50-A8A5-D514547B013F}" type="parTrans" cxnId="{645D7C62-ADD2-43BA-8C6C-ACC12EA91186}">
      <dgm:prSet/>
      <dgm:spPr/>
      <dgm:t>
        <a:bodyPr/>
        <a:lstStyle/>
        <a:p>
          <a:endParaRPr lang="en-US"/>
        </a:p>
      </dgm:t>
    </dgm:pt>
    <dgm:pt modelId="{4FB39C2E-0E27-4F51-87A4-DAE8E8119458}" type="pres">
      <dgm:prSet presAssocID="{7D6984CA-3CCE-44B0-BE9B-43DFD9B53B20}" presName="Name0" presStyleCnt="0">
        <dgm:presLayoutVars>
          <dgm:dir/>
          <dgm:animLvl val="lvl"/>
          <dgm:resizeHandles val="exact"/>
        </dgm:presLayoutVars>
      </dgm:prSet>
      <dgm:spPr/>
    </dgm:pt>
    <dgm:pt modelId="{CE33A234-94D1-4821-A031-12CFDE87991F}" type="pres">
      <dgm:prSet presAssocID="{38666003-81AA-4A65-B1FC-C65F3D1FCEE4}" presName="Name8" presStyleCnt="0"/>
      <dgm:spPr/>
    </dgm:pt>
    <dgm:pt modelId="{A4A63311-A110-4A44-97E2-040216DFF522}" type="pres">
      <dgm:prSet presAssocID="{38666003-81AA-4A65-B1FC-C65F3D1FCEE4}" presName="level" presStyleLbl="node1" presStyleIdx="0" presStyleCnt="4" custLinFactNeighborX="-482" custLinFactNeighborY="-13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6DDFB-D487-403F-8E7A-5536222D20B3}" type="pres">
      <dgm:prSet presAssocID="{38666003-81AA-4A65-B1FC-C65F3D1FCE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DA97E-FD12-469B-8A08-376B86B80AFB}" type="pres">
      <dgm:prSet presAssocID="{CADA8278-E690-402C-8481-4AA0AE7E2FF8}" presName="Name8" presStyleCnt="0"/>
      <dgm:spPr/>
    </dgm:pt>
    <dgm:pt modelId="{A64A1C97-F46C-4CC8-8E9B-7C8FA835611D}" type="pres">
      <dgm:prSet presAssocID="{CADA8278-E690-402C-8481-4AA0AE7E2FF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CBCCF-4DD9-4FD8-8CE6-815AA37A563A}" type="pres">
      <dgm:prSet presAssocID="{CADA8278-E690-402C-8481-4AA0AE7E2F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08E02-7B1B-4A2E-97E0-9236D22F18B6}" type="pres">
      <dgm:prSet presAssocID="{764B4365-4CD8-4BC0-972F-D02E00BC7449}" presName="Name8" presStyleCnt="0"/>
      <dgm:spPr/>
    </dgm:pt>
    <dgm:pt modelId="{F5824E35-7A93-4E90-9D42-EE147D4EF014}" type="pres">
      <dgm:prSet presAssocID="{764B4365-4CD8-4BC0-972F-D02E00BC7449}" presName="level" presStyleLbl="node1" presStyleIdx="2" presStyleCnt="4" custScaleY="1308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F3496-9E41-4241-9C63-4717D7985B93}" type="pres">
      <dgm:prSet presAssocID="{764B4365-4CD8-4BC0-972F-D02E00BC74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2E6BC-0BCA-42A2-A905-9C49CA9DB4C5}" type="pres">
      <dgm:prSet presAssocID="{B803CC37-A757-425A-8176-70AC70E5B924}" presName="Name8" presStyleCnt="0"/>
      <dgm:spPr/>
    </dgm:pt>
    <dgm:pt modelId="{351B01EE-1EBC-482E-A790-39FF7B5F241D}" type="pres">
      <dgm:prSet presAssocID="{B803CC37-A757-425A-8176-70AC70E5B92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40FA2-1E26-4915-B5A0-39499CE392FA}" type="pres">
      <dgm:prSet presAssocID="{B803CC37-A757-425A-8176-70AC70E5B9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BE2A33-F9C7-440F-9D8A-F686D0460355}" type="presOf" srcId="{CADA8278-E690-402C-8481-4AA0AE7E2FF8}" destId="{ABECBCCF-4DD9-4FD8-8CE6-815AA37A563A}" srcOrd="1" destOrd="0" presId="urn:microsoft.com/office/officeart/2005/8/layout/pyramid3"/>
    <dgm:cxn modelId="{CB09101F-7AD3-4D5E-9F1F-0552F346C7B8}" srcId="{7D6984CA-3CCE-44B0-BE9B-43DFD9B53B20}" destId="{764B4365-4CD8-4BC0-972F-D02E00BC7449}" srcOrd="2" destOrd="0" parTransId="{8D9C28E8-A138-4990-B012-D896DC7B3750}" sibTransId="{E3162F18-86CB-4A42-852B-1A6C660281B8}"/>
    <dgm:cxn modelId="{06B8B265-ECF0-4F50-BBAC-E4B3D8F1D223}" type="presOf" srcId="{38666003-81AA-4A65-B1FC-C65F3D1FCEE4}" destId="{A286DDFB-D487-403F-8E7A-5536222D20B3}" srcOrd="1" destOrd="0" presId="urn:microsoft.com/office/officeart/2005/8/layout/pyramid3"/>
    <dgm:cxn modelId="{DCF399C4-213F-4E93-B6FC-4D303A96C763}" type="presOf" srcId="{7D6984CA-3CCE-44B0-BE9B-43DFD9B53B20}" destId="{4FB39C2E-0E27-4F51-87A4-DAE8E8119458}" srcOrd="0" destOrd="0" presId="urn:microsoft.com/office/officeart/2005/8/layout/pyramid3"/>
    <dgm:cxn modelId="{CDC5A1C1-1B7B-4306-B5D1-F18415ECFEC8}" type="presOf" srcId="{CADA8278-E690-402C-8481-4AA0AE7E2FF8}" destId="{A64A1C97-F46C-4CC8-8E9B-7C8FA835611D}" srcOrd="0" destOrd="0" presId="urn:microsoft.com/office/officeart/2005/8/layout/pyramid3"/>
    <dgm:cxn modelId="{AAC835A6-E68D-4AB8-BA77-069C311A114A}" srcId="{7D6984CA-3CCE-44B0-BE9B-43DFD9B53B20}" destId="{38666003-81AA-4A65-B1FC-C65F3D1FCEE4}" srcOrd="0" destOrd="0" parTransId="{A924E640-EE15-4F88-AF98-2C11182945CB}" sibTransId="{0E01CFEF-2331-4FDC-BEE2-D5B7E89C61BC}"/>
    <dgm:cxn modelId="{645D7C62-ADD2-43BA-8C6C-ACC12EA91186}" srcId="{7D6984CA-3CCE-44B0-BE9B-43DFD9B53B20}" destId="{B803CC37-A757-425A-8176-70AC70E5B924}" srcOrd="3" destOrd="0" parTransId="{649A471B-6DE1-4F50-A8A5-D514547B013F}" sibTransId="{67B50ACD-5C77-457B-B2CF-E92337CC7FD9}"/>
    <dgm:cxn modelId="{C94DA46C-6A81-438A-9936-72F5D299A092}" srcId="{7D6984CA-3CCE-44B0-BE9B-43DFD9B53B20}" destId="{CADA8278-E690-402C-8481-4AA0AE7E2FF8}" srcOrd="1" destOrd="0" parTransId="{E814AF41-0462-4E87-95D0-AFB714C588CD}" sibTransId="{E9A026B5-42F9-4D08-9379-0088B8EF431D}"/>
    <dgm:cxn modelId="{BCF7D442-AB70-4741-B584-FF9916B7E67B}" type="presOf" srcId="{B803CC37-A757-425A-8176-70AC70E5B924}" destId="{351B01EE-1EBC-482E-A790-39FF7B5F241D}" srcOrd="0" destOrd="0" presId="urn:microsoft.com/office/officeart/2005/8/layout/pyramid3"/>
    <dgm:cxn modelId="{DC34E741-34C4-4D7E-9BBA-CBFD4697B48F}" type="presOf" srcId="{B803CC37-A757-425A-8176-70AC70E5B924}" destId="{B7D40FA2-1E26-4915-B5A0-39499CE392FA}" srcOrd="1" destOrd="0" presId="urn:microsoft.com/office/officeart/2005/8/layout/pyramid3"/>
    <dgm:cxn modelId="{C7DC8ACB-00D3-4BD8-9066-BF83900D19CC}" type="presOf" srcId="{764B4365-4CD8-4BC0-972F-D02E00BC7449}" destId="{E9CF3496-9E41-4241-9C63-4717D7985B93}" srcOrd="1" destOrd="0" presId="urn:microsoft.com/office/officeart/2005/8/layout/pyramid3"/>
    <dgm:cxn modelId="{95EFDC6C-3F4D-4375-A0F0-20C5B943DB89}" type="presOf" srcId="{764B4365-4CD8-4BC0-972F-D02E00BC7449}" destId="{F5824E35-7A93-4E90-9D42-EE147D4EF014}" srcOrd="0" destOrd="0" presId="urn:microsoft.com/office/officeart/2005/8/layout/pyramid3"/>
    <dgm:cxn modelId="{E2AC90F6-E88D-40D2-97E8-42799C011CEC}" type="presOf" srcId="{38666003-81AA-4A65-B1FC-C65F3D1FCEE4}" destId="{A4A63311-A110-4A44-97E2-040216DFF522}" srcOrd="0" destOrd="0" presId="urn:microsoft.com/office/officeart/2005/8/layout/pyramid3"/>
    <dgm:cxn modelId="{D70F56DA-0E63-4769-B04C-4D080CAA393B}" type="presParOf" srcId="{4FB39C2E-0E27-4F51-87A4-DAE8E8119458}" destId="{CE33A234-94D1-4821-A031-12CFDE87991F}" srcOrd="0" destOrd="0" presId="urn:microsoft.com/office/officeart/2005/8/layout/pyramid3"/>
    <dgm:cxn modelId="{3F2B5FA2-96BD-4960-9D56-27ADF080C40D}" type="presParOf" srcId="{CE33A234-94D1-4821-A031-12CFDE87991F}" destId="{A4A63311-A110-4A44-97E2-040216DFF522}" srcOrd="0" destOrd="0" presId="urn:microsoft.com/office/officeart/2005/8/layout/pyramid3"/>
    <dgm:cxn modelId="{15466125-6669-4CFE-B3A5-A6267175579E}" type="presParOf" srcId="{CE33A234-94D1-4821-A031-12CFDE87991F}" destId="{A286DDFB-D487-403F-8E7A-5536222D20B3}" srcOrd="1" destOrd="0" presId="urn:microsoft.com/office/officeart/2005/8/layout/pyramid3"/>
    <dgm:cxn modelId="{AAAA5A74-0CF9-4C12-9EC1-78CAB5D7ECAD}" type="presParOf" srcId="{4FB39C2E-0E27-4F51-87A4-DAE8E8119458}" destId="{232DA97E-FD12-469B-8A08-376B86B80AFB}" srcOrd="1" destOrd="0" presId="urn:microsoft.com/office/officeart/2005/8/layout/pyramid3"/>
    <dgm:cxn modelId="{B6650CA8-2E9E-4143-B35F-BB3E6C2F937B}" type="presParOf" srcId="{232DA97E-FD12-469B-8A08-376B86B80AFB}" destId="{A64A1C97-F46C-4CC8-8E9B-7C8FA835611D}" srcOrd="0" destOrd="0" presId="urn:microsoft.com/office/officeart/2005/8/layout/pyramid3"/>
    <dgm:cxn modelId="{CE5F6F3A-CFC8-474C-8FD3-BAD70363179F}" type="presParOf" srcId="{232DA97E-FD12-469B-8A08-376B86B80AFB}" destId="{ABECBCCF-4DD9-4FD8-8CE6-815AA37A563A}" srcOrd="1" destOrd="0" presId="urn:microsoft.com/office/officeart/2005/8/layout/pyramid3"/>
    <dgm:cxn modelId="{08E5FF09-677E-4155-958B-2CA70807A036}" type="presParOf" srcId="{4FB39C2E-0E27-4F51-87A4-DAE8E8119458}" destId="{61E08E02-7B1B-4A2E-97E0-9236D22F18B6}" srcOrd="2" destOrd="0" presId="urn:microsoft.com/office/officeart/2005/8/layout/pyramid3"/>
    <dgm:cxn modelId="{5074E732-76FE-44F2-BEFB-A8D3247FC756}" type="presParOf" srcId="{61E08E02-7B1B-4A2E-97E0-9236D22F18B6}" destId="{F5824E35-7A93-4E90-9D42-EE147D4EF014}" srcOrd="0" destOrd="0" presId="urn:microsoft.com/office/officeart/2005/8/layout/pyramid3"/>
    <dgm:cxn modelId="{16444CCE-7688-41EF-925A-87BFA07748ED}" type="presParOf" srcId="{61E08E02-7B1B-4A2E-97E0-9236D22F18B6}" destId="{E9CF3496-9E41-4241-9C63-4717D7985B93}" srcOrd="1" destOrd="0" presId="urn:microsoft.com/office/officeart/2005/8/layout/pyramid3"/>
    <dgm:cxn modelId="{35534995-A94E-460D-A75E-74DC127558DB}" type="presParOf" srcId="{4FB39C2E-0E27-4F51-87A4-DAE8E8119458}" destId="{1AF2E6BC-0BCA-42A2-A905-9C49CA9DB4C5}" srcOrd="3" destOrd="0" presId="urn:microsoft.com/office/officeart/2005/8/layout/pyramid3"/>
    <dgm:cxn modelId="{DA3E54C4-D1E7-475E-9FAF-505704C36606}" type="presParOf" srcId="{1AF2E6BC-0BCA-42A2-A905-9C49CA9DB4C5}" destId="{351B01EE-1EBC-482E-A790-39FF7B5F241D}" srcOrd="0" destOrd="0" presId="urn:microsoft.com/office/officeart/2005/8/layout/pyramid3"/>
    <dgm:cxn modelId="{E096112B-63CE-4E19-8319-15A6F25F098F}" type="presParOf" srcId="{1AF2E6BC-0BCA-42A2-A905-9C49CA9DB4C5}" destId="{B7D40FA2-1E26-4915-B5A0-39499CE392FA}" srcOrd="1" destOrd="0" presId="urn:microsoft.com/office/officeart/2005/8/layout/pyramid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63311-A110-4A44-97E2-040216DFF522}">
      <dsp:nvSpPr>
        <dsp:cNvPr id="0" name=""/>
        <dsp:cNvSpPr/>
      </dsp:nvSpPr>
      <dsp:spPr>
        <a:xfrm rot="10800000">
          <a:off x="0" y="0"/>
          <a:ext cx="6188172" cy="1149676"/>
        </a:xfrm>
        <a:prstGeom prst="trapezoid">
          <a:avLst>
            <a:gd name="adj" fmla="val 62469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Gross Impressions</a:t>
          </a:r>
          <a:endParaRPr lang="en-US" sz="2800" kern="1200" dirty="0"/>
        </a:p>
      </dsp:txBody>
      <dsp:txXfrm rot="-10800000">
        <a:off x="1082930" y="0"/>
        <a:ext cx="4022311" cy="1149676"/>
      </dsp:txXfrm>
    </dsp:sp>
    <dsp:sp modelId="{A64A1C97-F46C-4CC8-8E9B-7C8FA835611D}">
      <dsp:nvSpPr>
        <dsp:cNvPr id="0" name=""/>
        <dsp:cNvSpPr/>
      </dsp:nvSpPr>
      <dsp:spPr>
        <a:xfrm rot="10800000">
          <a:off x="718195" y="1149676"/>
          <a:ext cx="4751781" cy="1149676"/>
        </a:xfrm>
        <a:prstGeom prst="trapezoid">
          <a:avLst>
            <a:gd name="adj" fmla="val 62469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Legitimate Gross Impressions</a:t>
          </a:r>
          <a:endParaRPr lang="en-US" sz="2800" kern="1200" dirty="0"/>
        </a:p>
      </dsp:txBody>
      <dsp:txXfrm rot="-10800000">
        <a:off x="1549757" y="1149676"/>
        <a:ext cx="3088657" cy="1149676"/>
      </dsp:txXfrm>
    </dsp:sp>
    <dsp:sp modelId="{F5824E35-7A93-4E90-9D42-EE147D4EF014}">
      <dsp:nvSpPr>
        <dsp:cNvPr id="0" name=""/>
        <dsp:cNvSpPr/>
      </dsp:nvSpPr>
      <dsp:spPr>
        <a:xfrm rot="10800000">
          <a:off x="1436390" y="2299352"/>
          <a:ext cx="3315390" cy="1503937"/>
        </a:xfrm>
        <a:prstGeom prst="trapezoid">
          <a:avLst>
            <a:gd name="adj" fmla="val 62469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Valid Impressions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43.2%</a:t>
          </a:r>
          <a:endParaRPr lang="en-US" sz="2800" kern="1200" dirty="0">
            <a:solidFill>
              <a:schemeClr val="tx1"/>
            </a:solidFill>
          </a:endParaRPr>
        </a:p>
      </dsp:txBody>
      <dsp:txXfrm rot="-10800000">
        <a:off x="2016584" y="2299352"/>
        <a:ext cx="2155003" cy="1503937"/>
      </dsp:txXfrm>
    </dsp:sp>
    <dsp:sp modelId="{351B01EE-1EBC-482E-A790-39FF7B5F241D}">
      <dsp:nvSpPr>
        <dsp:cNvPr id="0" name=""/>
        <dsp:cNvSpPr/>
      </dsp:nvSpPr>
      <dsp:spPr>
        <a:xfrm rot="10800000">
          <a:off x="2375890" y="3803290"/>
          <a:ext cx="1436390" cy="1149676"/>
        </a:xfrm>
        <a:prstGeom prst="trapezoid">
          <a:avLst>
            <a:gd name="adj" fmla="val 62469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 rot="-10800000">
        <a:off x="2375890" y="3803290"/>
        <a:ext cx="1436390" cy="1149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67" cy="465294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0"/>
            <a:ext cx="3037366" cy="465294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r">
              <a:defRPr sz="1200"/>
            </a:lvl1pPr>
          </a:lstStyle>
          <a:p>
            <a:fld id="{E7EDDB7F-A71F-4593-BA90-BB1A3BAFDD2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30"/>
            <a:ext cx="3037367" cy="465294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29530"/>
            <a:ext cx="3037366" cy="465294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r">
              <a:defRPr sz="1200"/>
            </a:lvl1pPr>
          </a:lstStyle>
          <a:p>
            <a:fld id="{68B64E3D-C6D1-43A8-BE18-1A555A91E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3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67" cy="463716"/>
          </a:xfrm>
          <a:prstGeom prst="rect">
            <a:avLst/>
          </a:prstGeom>
        </p:spPr>
        <p:txBody>
          <a:bodyPr vert="horz" lIns="91572" tIns="45787" rIns="91572" bIns="45787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456" y="0"/>
            <a:ext cx="3037366" cy="463716"/>
          </a:xfrm>
          <a:prstGeom prst="rect">
            <a:avLst/>
          </a:prstGeom>
        </p:spPr>
        <p:txBody>
          <a:bodyPr vert="horz" lIns="91572" tIns="45787" rIns="91572" bIns="45787" rtlCol="0"/>
          <a:lstStyle>
            <a:lvl1pPr algn="r">
              <a:defRPr sz="1200" smtClean="0"/>
            </a:lvl1pPr>
          </a:lstStyle>
          <a:p>
            <a:pPr>
              <a:defRPr/>
            </a:pPr>
            <a:fld id="{1F9BF988-3D70-4E55-9215-830AE4B12609}" type="datetimeFigureOut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7" rIns="91572" bIns="4578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145" y="4416342"/>
            <a:ext cx="5606110" cy="4182907"/>
          </a:xfrm>
          <a:prstGeom prst="rect">
            <a:avLst/>
          </a:prstGeom>
        </p:spPr>
        <p:txBody>
          <a:bodyPr vert="horz" lIns="91572" tIns="45787" rIns="91572" bIns="4578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108"/>
            <a:ext cx="3037367" cy="463716"/>
          </a:xfrm>
          <a:prstGeom prst="rect">
            <a:avLst/>
          </a:prstGeom>
        </p:spPr>
        <p:txBody>
          <a:bodyPr vert="horz" lIns="91572" tIns="45787" rIns="91572" bIns="45787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456" y="8831108"/>
            <a:ext cx="3037366" cy="463716"/>
          </a:xfrm>
          <a:prstGeom prst="rect">
            <a:avLst/>
          </a:prstGeom>
        </p:spPr>
        <p:txBody>
          <a:bodyPr vert="horz" lIns="91572" tIns="45787" rIns="91572" bIns="45787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51141DE-83B1-4763-ABA6-668540600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4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8631"/>
            <a:fld id="{D773855F-687C-4FE1-95AB-9EFA13D96C39}" type="slidenum">
              <a:rPr lang="en-US" smtClean="0">
                <a:latin typeface="Arial" pitchFamily="34" charset="0"/>
                <a:ea typeface="MS PGothic" pitchFamily="34" charset="-128"/>
              </a:rPr>
              <a:pPr defTabSz="928631"/>
              <a:t>14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99072" y="8828089"/>
            <a:ext cx="2982741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27" tIns="46713" rIns="93427" bIns="46713" anchor="b"/>
          <a:lstStyle/>
          <a:p>
            <a:pPr algn="r">
              <a:buClr>
                <a:schemeClr val="bg1"/>
              </a:buClr>
            </a:pPr>
            <a:fld id="{8B9EC4FD-E254-4925-A1E3-F521FFB2CAA0}" type="slidenum">
              <a:rPr lang="en-US" sz="1300" u="sng"/>
              <a:pPr algn="r">
                <a:buClr>
                  <a:schemeClr val="bg1"/>
                </a:buClr>
              </a:pPr>
              <a:t>14</a:t>
            </a:fld>
            <a:endParaRPr lang="en-US" sz="1300" u="sng" dirty="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953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887" y="4416424"/>
            <a:ext cx="5046041" cy="4184651"/>
          </a:xfrm>
          <a:noFill/>
        </p:spPr>
        <p:txBody>
          <a:bodyPr wrap="square" lIns="93427" tIns="46713" rIns="93427" bIns="46713" numCol="1" anchor="t" anchorCtr="0" compatLnSpc="1">
            <a:prstTxWarp prst="textNoShape">
              <a:avLst/>
            </a:prstTxWarp>
          </a:bodyPr>
          <a:lstStyle/>
          <a:p>
            <a:pPr marL="455224" lvl="1" defTabSz="910449">
              <a:spcBef>
                <a:spcPct val="0"/>
              </a:spcBef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30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1200" b="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MS PGothic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4030B1-B626-4A82-B0CD-4937755236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58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141DE-83B1-4763-ABA6-668540600B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36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57ADD0-F8C7-4426-9344-D7021835CD4B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3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b="0" dirty="0" smtClean="0"/>
          </a:p>
          <a:p>
            <a:r>
              <a:rPr lang="en-US" b="0" baseline="0" dirty="0" smtClean="0"/>
              <a:t>comScore has a wide range of clients worldwide across all industries.</a:t>
            </a:r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b="0" baseline="0" dirty="0" smtClean="0"/>
              <a:t>NEED TO VET THIS SLIDE (ANNE, ETC. 17MARCH2017)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16BA-65F7-274A-AD61-D0FA78F3AA6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7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A98AAC-3BA6-4693-871A-85888849DEC3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6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141DE-83B1-4763-ABA6-668540600B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7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141DE-83B1-4763-ABA6-668540600B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99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141DE-83B1-4763-ABA6-668540600BA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3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141DE-83B1-4763-ABA6-668540600B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8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EB974-7FB6-4E2B-884C-547D42E03A4E}" type="slidenum">
              <a:rPr lang="en-US"/>
              <a:pPr/>
              <a:t>12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Innovation helps us stay ahead</a:t>
            </a:r>
          </a:p>
          <a:p>
            <a:r>
              <a:rPr lang="en-US"/>
              <a:t>World Economic Forum.</a:t>
            </a:r>
          </a:p>
          <a:p>
            <a:r>
              <a:rPr lang="en-US" b="1"/>
              <a:t>Only one of 6 Internet companies</a:t>
            </a:r>
            <a:r>
              <a:rPr lang="en-US"/>
              <a:t> that got the honor</a:t>
            </a:r>
          </a:p>
        </p:txBody>
      </p:sp>
    </p:spTree>
    <p:extLst>
      <p:ext uri="{BB962C8B-B14F-4D97-AF65-F5344CB8AC3E}">
        <p14:creationId xmlns:p14="http://schemas.microsoft.com/office/powerpoint/2010/main" val="1844323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141DE-83B1-4763-ABA6-668540600BA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S Dust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veretc_7_09feb09_no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2813050"/>
            <a:ext cx="91408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cS_newlogo_3i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6413"/>
            <a:ext cx="3124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overetc_7_09feb09_no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2813050"/>
            <a:ext cx="91408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cS_newlogo_3i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6413"/>
            <a:ext cx="3124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 2 Column with Labe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5"/>
          <p:cNvSpPr txBox="1">
            <a:spLocks noChangeArrowheads="1"/>
          </p:cNvSpPr>
          <p:nvPr/>
        </p:nvSpPr>
        <p:spPr bwMode="gray">
          <a:xfrm>
            <a:off x="4800600" y="1714500"/>
            <a:ext cx="3995928" cy="5715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7BC7F1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marL="177800" indent="-177800" algn="ctr">
              <a:defRPr/>
            </a:pP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gray">
          <a:xfrm>
            <a:off x="347472" y="1714500"/>
            <a:ext cx="3995928" cy="5715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7BC7F1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marL="177800" indent="-177800" algn="ctr">
              <a:defRPr/>
            </a:pP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1143001"/>
            <a:ext cx="8686800" cy="457199"/>
          </a:xfrm>
        </p:spPr>
        <p:txBody>
          <a:bodyPr>
            <a:noAutofit/>
          </a:bodyPr>
          <a:lstStyle>
            <a:lvl1pPr algn="ctr">
              <a:buNone/>
              <a:defRPr sz="2000"/>
            </a:lvl1pPr>
            <a:lvl2pPr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2900" y="1714499"/>
            <a:ext cx="4000500" cy="571500"/>
          </a:xfrm>
        </p:spPr>
        <p:txBody>
          <a:bodyPr tIns="118872" bIns="118872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118872" indent="-2286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228600" indent="0">
              <a:defRPr/>
            </a:lvl3pPr>
            <a:lvl4pPr marL="228600" indent="0">
              <a:defRPr/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28600" y="1600200"/>
            <a:ext cx="4229100" cy="4455041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86300" y="1600200"/>
            <a:ext cx="4229100" cy="4455041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2900" y="2400300"/>
            <a:ext cx="4000500" cy="3657600"/>
          </a:xfrm>
        </p:spPr>
        <p:txBody>
          <a:bodyPr/>
          <a:lstStyle>
            <a:lvl1pPr marL="228600" indent="-228600" algn="l">
              <a:spcAft>
                <a:spcPts val="3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</a:defRPr>
            </a:lvl1pPr>
            <a:lvl2pPr marL="228600" indent="0">
              <a:spcAft>
                <a:spcPts val="600"/>
              </a:spcAft>
              <a:buClr>
                <a:schemeClr val="tx1"/>
              </a:buCl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228600" indent="0">
              <a:defRPr b="1"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96028" y="1714499"/>
            <a:ext cx="4000500" cy="571500"/>
          </a:xfrm>
        </p:spPr>
        <p:txBody>
          <a:bodyPr tIns="118872" bIns="118872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118872" indent="-2286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228600" indent="0">
              <a:defRPr/>
            </a:lvl3pPr>
            <a:lvl4pPr marL="228600" indent="0">
              <a:defRPr/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28600" y="1600200"/>
            <a:ext cx="4229100" cy="4455041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86300" y="1600200"/>
            <a:ext cx="4229100" cy="4455041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800600" y="6172200"/>
            <a:ext cx="4114800" cy="571500"/>
          </a:xfrm>
        </p:spPr>
        <p:txBody>
          <a:bodyPr bIns="100584" anchor="b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800600" y="2403844"/>
            <a:ext cx="4000500" cy="3657600"/>
          </a:xfrm>
        </p:spPr>
        <p:txBody>
          <a:bodyPr/>
          <a:lstStyle>
            <a:lvl1pPr marL="228600" indent="-228600" algn="l">
              <a:spcAft>
                <a:spcPts val="3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</a:defRPr>
            </a:lvl1pPr>
            <a:lvl2pPr marL="228600" indent="0">
              <a:spcAft>
                <a:spcPts val="600"/>
              </a:spcAft>
              <a:buClr>
                <a:schemeClr val="tx1"/>
              </a:buCl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228600" indent="0">
              <a:defRPr b="1"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 2 Columns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1143001"/>
            <a:ext cx="8686800" cy="457199"/>
          </a:xfrm>
        </p:spPr>
        <p:txBody>
          <a:bodyPr>
            <a:noAutofit/>
          </a:bodyPr>
          <a:lstStyle>
            <a:lvl1pPr algn="ctr">
              <a:buNone/>
              <a:defRPr sz="2000"/>
            </a:lvl1pPr>
            <a:lvl2pPr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28600" y="1600200"/>
            <a:ext cx="4229100" cy="4455041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86300" y="1600200"/>
            <a:ext cx="4229100" cy="4455041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2900" y="1714500"/>
            <a:ext cx="4000500" cy="4343400"/>
          </a:xfrm>
        </p:spPr>
        <p:txBody>
          <a:bodyPr/>
          <a:lstStyle>
            <a:lvl1pPr marL="228600" indent="-228600" algn="l">
              <a:spcAft>
                <a:spcPts val="30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Clr>
                <a:schemeClr val="tx1"/>
              </a:buCl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796028" y="1714500"/>
            <a:ext cx="4000500" cy="4343400"/>
          </a:xfrm>
        </p:spPr>
        <p:txBody>
          <a:bodyPr/>
          <a:lstStyle>
            <a:lvl1pPr marL="228600" indent="-228600" algn="l">
              <a:spcAft>
                <a:spcPts val="30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Clr>
                <a:schemeClr val="tx1"/>
              </a:buCl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800600" y="6172200"/>
            <a:ext cx="4114800" cy="571500"/>
          </a:xfrm>
        </p:spPr>
        <p:txBody>
          <a:bodyPr bIns="100584" anchor="b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 Simple Heading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228600" y="1600200"/>
            <a:ext cx="8686800" cy="4457700"/>
          </a:xfrm>
        </p:spPr>
        <p:txBody>
          <a:bodyPr/>
          <a:lstStyle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1143001"/>
            <a:ext cx="8686800" cy="914399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00600" y="6172200"/>
            <a:ext cx="4114800" cy="571500"/>
          </a:xfrm>
        </p:spPr>
        <p:txBody>
          <a:bodyPr bIns="100584" anchor="b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 Quot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0" indent="0">
              <a:lnSpc>
                <a:spcPct val="150000"/>
              </a:lnSpc>
              <a:spcAft>
                <a:spcPts val="0"/>
              </a:spcAft>
              <a:buNone/>
              <a:defRPr sz="1600" i="1">
                <a:solidFill>
                  <a:schemeClr val="tx1"/>
                </a:solidFill>
              </a:defRPr>
            </a:lvl2pPr>
            <a:lvl3pPr marL="0" indent="0">
              <a:lnSpc>
                <a:spcPct val="150000"/>
              </a:lnSpc>
              <a:spcAft>
                <a:spcPts val="300"/>
              </a:spcAft>
              <a:defRPr sz="1600"/>
            </a:lvl3pPr>
            <a:lvl4pPr>
              <a:lnSpc>
                <a:spcPct val="150000"/>
              </a:lnSpc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00600" y="6172200"/>
            <a:ext cx="4114800" cy="571500"/>
          </a:xfrm>
        </p:spPr>
        <p:txBody>
          <a:bodyPr bIns="100584" anchor="b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 Simple Qu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00600" y="6172200"/>
            <a:ext cx="4114800" cy="571500"/>
          </a:xfrm>
        </p:spPr>
        <p:txBody>
          <a:bodyPr bIns="100584" anchor="b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1600201"/>
            <a:ext cx="4229100" cy="2057400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8600" y="3886200"/>
            <a:ext cx="4229100" cy="2057400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600200"/>
            <a:ext cx="4229100" cy="2057400"/>
          </a:xfrm>
        </p:spPr>
        <p:txBody>
          <a:bodyPr/>
          <a:lstStyle>
            <a:lvl1pPr marL="228600" indent="-228600" algn="l">
              <a:spcAft>
                <a:spcPts val="3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1600" b="0">
                <a:solidFill>
                  <a:schemeClr val="tx2"/>
                </a:solidFill>
              </a:defRPr>
            </a:lvl2pPr>
            <a:lvl3pPr marL="457200" indent="0">
              <a:defRPr sz="1200" b="1"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686300" y="1600200"/>
            <a:ext cx="4229100" cy="2057400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86300" y="3886199"/>
            <a:ext cx="4229100" cy="2057400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1143001"/>
            <a:ext cx="8686800" cy="457199"/>
          </a:xfrm>
        </p:spPr>
        <p:txBody>
          <a:bodyPr>
            <a:noAutofit/>
          </a:bodyPr>
          <a:lstStyle>
            <a:lvl1pPr algn="ctr">
              <a:buNone/>
              <a:defRPr sz="2000"/>
            </a:lvl1pPr>
            <a:lvl2pPr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87186" y="1603744"/>
            <a:ext cx="4229100" cy="2057400"/>
          </a:xfrm>
        </p:spPr>
        <p:txBody>
          <a:bodyPr/>
          <a:lstStyle>
            <a:lvl1pPr marL="228600" indent="-228600" algn="l">
              <a:spcAft>
                <a:spcPts val="3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1600" b="0">
                <a:solidFill>
                  <a:schemeClr val="tx2"/>
                </a:solidFill>
              </a:defRPr>
            </a:lvl2pPr>
            <a:lvl3pPr marL="457200" indent="0">
              <a:defRPr sz="1200" b="1"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28600" y="3889745"/>
            <a:ext cx="4229100" cy="2057400"/>
          </a:xfrm>
        </p:spPr>
        <p:txBody>
          <a:bodyPr/>
          <a:lstStyle>
            <a:lvl1pPr marL="228600" indent="-228600" algn="l">
              <a:spcAft>
                <a:spcPts val="3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1600" b="0">
                <a:solidFill>
                  <a:schemeClr val="tx2"/>
                </a:solidFill>
              </a:defRPr>
            </a:lvl2pPr>
            <a:lvl3pPr marL="457200" indent="0">
              <a:defRPr sz="1200" b="1"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690872" y="3889745"/>
            <a:ext cx="4229100" cy="2057400"/>
          </a:xfrm>
        </p:spPr>
        <p:txBody>
          <a:bodyPr/>
          <a:lstStyle>
            <a:lvl1pPr marL="228600" indent="-228600" algn="l">
              <a:spcAft>
                <a:spcPts val="3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1600" b="0">
                <a:solidFill>
                  <a:schemeClr val="tx2"/>
                </a:solidFill>
              </a:defRPr>
            </a:lvl2pPr>
            <a:lvl3pPr marL="457200" indent="0">
              <a:defRPr sz="1200" b="1"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 Snipp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5486400" y="2126515"/>
            <a:ext cx="1828800" cy="74789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7A17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118872" tIns="118872" rIns="118872" bIns="118872" rtlCol="0">
            <a:spAutoFit/>
          </a:bodyPr>
          <a:lstStyle/>
          <a:p>
            <a:pPr algn="ctr"/>
            <a:r>
              <a:rPr lang="en-US" sz="1100" dirty="0" smtClean="0"/>
              <a:t>Use this box and arrows for callouts that overlap screenshots</a:t>
            </a:r>
            <a:endParaRPr lang="en-US" sz="1100" dirty="0"/>
          </a:p>
        </p:txBody>
      </p:sp>
      <p:cxnSp>
        <p:nvCxnSpPr>
          <p:cNvPr id="4" name="Straight Arrow Connector 3"/>
          <p:cNvCxnSpPr>
            <a:stCxn id="3" idx="3"/>
          </p:cNvCxnSpPr>
          <p:nvPr/>
        </p:nvCxnSpPr>
        <p:spPr bwMode="auto">
          <a:xfrm flipV="1">
            <a:off x="7315200" y="2498652"/>
            <a:ext cx="925033" cy="1812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/>
          </a:ln>
        </p:spPr>
      </p:cxnSp>
      <p:cxnSp>
        <p:nvCxnSpPr>
          <p:cNvPr id="5" name="Straight Arrow Connector 4"/>
          <p:cNvCxnSpPr>
            <a:stCxn id="3" idx="2"/>
          </p:cNvCxnSpPr>
          <p:nvPr/>
        </p:nvCxnSpPr>
        <p:spPr bwMode="auto">
          <a:xfrm rot="5400000">
            <a:off x="6115535" y="3149051"/>
            <a:ext cx="559905" cy="10627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/>
          </a:ln>
        </p:spPr>
      </p:cxnSp>
      <p:cxnSp>
        <p:nvCxnSpPr>
          <p:cNvPr id="6" name="Straight Arrow Connector 5"/>
          <p:cNvCxnSpPr>
            <a:stCxn id="3" idx="0"/>
          </p:cNvCxnSpPr>
          <p:nvPr/>
        </p:nvCxnSpPr>
        <p:spPr bwMode="auto">
          <a:xfrm rot="5400000" flipH="1" flipV="1">
            <a:off x="6141095" y="1866016"/>
            <a:ext cx="520204" cy="794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/>
          </a:ln>
        </p:spPr>
      </p:cxnSp>
      <p:cxnSp>
        <p:nvCxnSpPr>
          <p:cNvPr id="7" name="Straight Arrow Connector 6"/>
          <p:cNvCxnSpPr/>
          <p:nvPr/>
        </p:nvCxnSpPr>
        <p:spPr bwMode="auto">
          <a:xfrm rot="10800000" flipV="1">
            <a:off x="4550742" y="2509283"/>
            <a:ext cx="925027" cy="1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/>
          </a:ln>
        </p:spPr>
      </p:cxnSp>
      <p:sp>
        <p:nvSpPr>
          <p:cNvPr id="8" name="Left-Right Arrow 7"/>
          <p:cNvSpPr/>
          <p:nvPr/>
        </p:nvSpPr>
        <p:spPr bwMode="auto">
          <a:xfrm>
            <a:off x="640611" y="5446527"/>
            <a:ext cx="8086784" cy="78415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bIns="91440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comScore can provide best of breed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gray">
          <a:xfrm>
            <a:off x="368737" y="1746397"/>
            <a:ext cx="3995928" cy="4651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7BC7F1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872" tIns="118872" rIns="118872" bIns="118872" anchor="ctr" anchorCtr="1"/>
          <a:lstStyle/>
          <a:p>
            <a:pPr lvl="0" algn="ctr" fontAlgn="ctr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ct val="110000"/>
              <a:tabLst>
                <a:tab pos="1262063" algn="l"/>
              </a:tabLst>
              <a:defRPr/>
            </a:pPr>
            <a:r>
              <a:rPr lang="en-US" sz="1800" b="0" kern="0" dirty="0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916" y="4848446"/>
            <a:ext cx="8686800" cy="4040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18872" tIns="118872" rIns="128016" bIns="118872" rtlCol="0" anchor="ctr" anchorCtr="0"/>
          <a:lstStyle/>
          <a:p>
            <a:pPr marL="0" lvl="1" algn="ctr"/>
            <a:r>
              <a:rPr lang="en-US" sz="1600" dirty="0" smtClean="0"/>
              <a:t>Select and</a:t>
            </a:r>
            <a:r>
              <a:rPr lang="en-US" sz="1600" baseline="0" dirty="0" smtClean="0"/>
              <a:t> t</a:t>
            </a:r>
            <a:r>
              <a:rPr lang="en-US" sz="1600" dirty="0" smtClean="0"/>
              <a:t>ype</a:t>
            </a:r>
            <a:r>
              <a:rPr lang="en-US" sz="1600" baseline="0" dirty="0" smtClean="0"/>
              <a:t> text here for callout text bar at bottom of slide </a:t>
            </a:r>
            <a:endParaRPr lang="en-US" sz="1600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1600201"/>
            <a:ext cx="4229100" cy="1249326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85800" y="2970030"/>
            <a:ext cx="3189767" cy="73250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18872" tIns="118872" rIns="118872" bIns="118872" rtlCol="0">
            <a:spAutoFit/>
          </a:bodyPr>
          <a:lstStyle/>
          <a:p>
            <a:pPr algn="l"/>
            <a:r>
              <a:rPr lang="en-US" sz="1600" b="0" dirty="0" smtClean="0"/>
              <a:t>This is a default text</a:t>
            </a:r>
            <a:r>
              <a:rPr lang="en-US" sz="1600" b="0" baseline="0" dirty="0" smtClean="0"/>
              <a:t> box example</a:t>
            </a:r>
            <a:endParaRPr lang="en-US" sz="1600" b="0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486400" y="2126515"/>
            <a:ext cx="1828800" cy="74789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7A17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118872" tIns="118872" rIns="118872" bIns="118872" rtlCol="0">
            <a:spAutoFit/>
          </a:bodyPr>
          <a:lstStyle/>
          <a:p>
            <a:pPr algn="ctr"/>
            <a:r>
              <a:rPr lang="en-US" sz="1100" dirty="0" smtClean="0"/>
              <a:t>Use this box and arrows for callouts that overlap screenshots</a:t>
            </a:r>
            <a:endParaRPr lang="en-US" sz="1100" dirty="0"/>
          </a:p>
        </p:txBody>
      </p:sp>
      <p:cxnSp>
        <p:nvCxnSpPr>
          <p:cNvPr id="14" name="Straight Arrow Connector 13"/>
          <p:cNvCxnSpPr>
            <a:stCxn id="3" idx="3"/>
          </p:cNvCxnSpPr>
          <p:nvPr/>
        </p:nvCxnSpPr>
        <p:spPr bwMode="auto">
          <a:xfrm flipV="1">
            <a:off x="7315200" y="2498652"/>
            <a:ext cx="925033" cy="1812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/>
          </a:ln>
        </p:spPr>
      </p:cxnSp>
      <p:cxnSp>
        <p:nvCxnSpPr>
          <p:cNvPr id="15" name="Straight Arrow Connector 14"/>
          <p:cNvCxnSpPr>
            <a:stCxn id="3" idx="2"/>
          </p:cNvCxnSpPr>
          <p:nvPr/>
        </p:nvCxnSpPr>
        <p:spPr bwMode="auto">
          <a:xfrm rot="5400000">
            <a:off x="6115535" y="3149051"/>
            <a:ext cx="559905" cy="10627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/>
          </a:ln>
        </p:spPr>
      </p:cxnSp>
      <p:cxnSp>
        <p:nvCxnSpPr>
          <p:cNvPr id="16" name="Straight Arrow Connector 15"/>
          <p:cNvCxnSpPr>
            <a:stCxn id="3" idx="0"/>
          </p:cNvCxnSpPr>
          <p:nvPr/>
        </p:nvCxnSpPr>
        <p:spPr bwMode="auto">
          <a:xfrm rot="5400000" flipH="1" flipV="1">
            <a:off x="6141095" y="1866016"/>
            <a:ext cx="520204" cy="794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/>
          </a:ln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4550742" y="2509283"/>
            <a:ext cx="925027" cy="1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/>
          </a:ln>
        </p:spPr>
      </p:cxnSp>
      <p:sp>
        <p:nvSpPr>
          <p:cNvPr id="18" name="Left-Right Arrow 17"/>
          <p:cNvSpPr/>
          <p:nvPr/>
        </p:nvSpPr>
        <p:spPr bwMode="auto">
          <a:xfrm>
            <a:off x="640611" y="5446527"/>
            <a:ext cx="8086784" cy="78415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bIns="91440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comScore can provide best of breed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gray">
          <a:xfrm>
            <a:off x="368737" y="1746397"/>
            <a:ext cx="3995928" cy="4651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7BC7F1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872" tIns="118872" rIns="118872" bIns="118872" anchor="ctr" anchorCtr="1"/>
          <a:lstStyle/>
          <a:p>
            <a:pPr lvl="0" algn="ctr" fontAlgn="ctr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ct val="110000"/>
              <a:tabLst>
                <a:tab pos="1262063" algn="l"/>
              </a:tabLst>
              <a:defRPr/>
            </a:pPr>
            <a:r>
              <a:rPr lang="en-US" sz="1800" b="0" kern="0" dirty="0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3916" y="4848446"/>
            <a:ext cx="8686800" cy="4040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18872" tIns="118872" rIns="128016" bIns="118872" rtlCol="0" anchor="ctr" anchorCtr="0"/>
          <a:lstStyle/>
          <a:p>
            <a:pPr marL="0" lvl="1" algn="ctr"/>
            <a:r>
              <a:rPr lang="en-US" sz="1600" dirty="0" smtClean="0"/>
              <a:t>Select and</a:t>
            </a:r>
            <a:r>
              <a:rPr lang="en-US" sz="1600" baseline="0" dirty="0" smtClean="0"/>
              <a:t> t</a:t>
            </a:r>
            <a:r>
              <a:rPr lang="en-US" sz="1600" dirty="0" smtClean="0"/>
              <a:t>ype</a:t>
            </a:r>
            <a:r>
              <a:rPr lang="en-US" sz="1600" baseline="0" dirty="0" smtClean="0"/>
              <a:t> text here for callout text bar at bottom of slide </a:t>
            </a:r>
            <a:endParaRPr lang="en-US" sz="16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228600" y="1600201"/>
            <a:ext cx="4229100" cy="1249326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685800" y="2970030"/>
            <a:ext cx="3189767" cy="73250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18872" tIns="118872" rIns="118872" bIns="118872" rtlCol="0">
            <a:spAutoFit/>
          </a:bodyPr>
          <a:lstStyle/>
          <a:p>
            <a:pPr algn="l"/>
            <a:r>
              <a:rPr lang="en-US" sz="1600" b="0" dirty="0" smtClean="0"/>
              <a:t>This is a default text</a:t>
            </a:r>
            <a:r>
              <a:rPr lang="en-US" sz="1600" b="0" baseline="0" dirty="0" smtClean="0"/>
              <a:t> box example</a:t>
            </a:r>
            <a:endParaRPr lang="en-US" sz="1600" b="0" dirty="0"/>
          </a:p>
        </p:txBody>
      </p:sp>
      <p:sp>
        <p:nvSpPr>
          <p:cNvPr id="23" name="TextBox 22"/>
          <p:cNvSpPr txBox="1"/>
          <p:nvPr/>
        </p:nvSpPr>
        <p:spPr bwMode="auto">
          <a:xfrm>
            <a:off x="5486400" y="2126515"/>
            <a:ext cx="1828800" cy="74789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7A17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118872" tIns="118872" rIns="118872" bIns="118872" rtlCol="0">
            <a:spAutoFit/>
          </a:bodyPr>
          <a:lstStyle/>
          <a:p>
            <a:pPr algn="ctr"/>
            <a:r>
              <a:rPr lang="en-US" sz="1100" dirty="0" smtClean="0"/>
              <a:t>Use this box and arrows for callouts that overlap screenshots</a:t>
            </a:r>
            <a:endParaRPr lang="en-US" sz="1100" dirty="0"/>
          </a:p>
        </p:txBody>
      </p:sp>
      <p:cxnSp>
        <p:nvCxnSpPr>
          <p:cNvPr id="24" name="Straight Arrow Connector 23"/>
          <p:cNvCxnSpPr>
            <a:stCxn id="3" idx="3"/>
          </p:cNvCxnSpPr>
          <p:nvPr/>
        </p:nvCxnSpPr>
        <p:spPr bwMode="auto">
          <a:xfrm flipV="1">
            <a:off x="7315200" y="2498652"/>
            <a:ext cx="925033" cy="1812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/>
          </a:ln>
        </p:spPr>
      </p:cxnSp>
      <p:cxnSp>
        <p:nvCxnSpPr>
          <p:cNvPr id="25" name="Straight Arrow Connector 24"/>
          <p:cNvCxnSpPr>
            <a:stCxn id="3" idx="2"/>
          </p:cNvCxnSpPr>
          <p:nvPr/>
        </p:nvCxnSpPr>
        <p:spPr bwMode="auto">
          <a:xfrm rot="5400000">
            <a:off x="6115535" y="3149051"/>
            <a:ext cx="559905" cy="10627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/>
          </a:ln>
        </p:spPr>
      </p:cxnSp>
      <p:cxnSp>
        <p:nvCxnSpPr>
          <p:cNvPr id="26" name="Straight Arrow Connector 25"/>
          <p:cNvCxnSpPr>
            <a:stCxn id="3" idx="0"/>
          </p:cNvCxnSpPr>
          <p:nvPr/>
        </p:nvCxnSpPr>
        <p:spPr bwMode="auto">
          <a:xfrm rot="5400000" flipH="1" flipV="1">
            <a:off x="6141095" y="1866016"/>
            <a:ext cx="520204" cy="794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/>
          </a:ln>
        </p:spPr>
      </p:cxnSp>
      <p:cxnSp>
        <p:nvCxnSpPr>
          <p:cNvPr id="27" name="Straight Arrow Connector 26"/>
          <p:cNvCxnSpPr/>
          <p:nvPr/>
        </p:nvCxnSpPr>
        <p:spPr bwMode="auto">
          <a:xfrm rot="10800000" flipV="1">
            <a:off x="4550742" y="2509283"/>
            <a:ext cx="925027" cy="1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/>
          </a:ln>
        </p:spPr>
      </p:cxnSp>
      <p:sp>
        <p:nvSpPr>
          <p:cNvPr id="28" name="Left-Right Arrow 27"/>
          <p:cNvSpPr/>
          <p:nvPr/>
        </p:nvSpPr>
        <p:spPr bwMode="auto">
          <a:xfrm>
            <a:off x="640611" y="5446527"/>
            <a:ext cx="8086784" cy="78415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bIns="91440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comScore can provide best of breed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gray">
          <a:xfrm>
            <a:off x="368737" y="1746397"/>
            <a:ext cx="3995928" cy="4651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7BC7F1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872" tIns="118872" rIns="118872" bIns="118872" anchor="ctr" anchorCtr="1"/>
          <a:lstStyle/>
          <a:p>
            <a:pPr lvl="0" algn="ctr" fontAlgn="ctr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ct val="110000"/>
              <a:tabLst>
                <a:tab pos="1262063" algn="l"/>
              </a:tabLst>
              <a:defRPr/>
            </a:pPr>
            <a:r>
              <a:rPr lang="en-US" sz="1800" b="0" kern="0" dirty="0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3916" y="4848446"/>
            <a:ext cx="8686800" cy="4040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18872" tIns="118872" rIns="128016" bIns="118872" rtlCol="0" anchor="ctr" anchorCtr="0"/>
          <a:lstStyle/>
          <a:p>
            <a:pPr marL="0" lvl="1" algn="ctr"/>
            <a:r>
              <a:rPr lang="en-US" sz="1600" dirty="0" smtClean="0"/>
              <a:t>Select and</a:t>
            </a:r>
            <a:r>
              <a:rPr lang="en-US" sz="1600" baseline="0" dirty="0" smtClean="0"/>
              <a:t> t</a:t>
            </a:r>
            <a:r>
              <a:rPr lang="en-US" sz="1600" dirty="0" smtClean="0"/>
              <a:t>ype</a:t>
            </a:r>
            <a:r>
              <a:rPr lang="en-US" sz="1600" baseline="0" dirty="0" smtClean="0"/>
              <a:t> text here for callout text bar at bottom of slide </a:t>
            </a:r>
            <a:endParaRPr lang="en-US" sz="1600" dirty="0" smtClean="0"/>
          </a:p>
        </p:txBody>
      </p:sp>
      <p:sp>
        <p:nvSpPr>
          <p:cNvPr id="31" name="Rectangle 30"/>
          <p:cNvSpPr/>
          <p:nvPr/>
        </p:nvSpPr>
        <p:spPr bwMode="auto">
          <a:xfrm>
            <a:off x="228600" y="1600201"/>
            <a:ext cx="4229100" cy="1249326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685800" y="2970030"/>
            <a:ext cx="3189767" cy="73250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18872" tIns="118872" rIns="118872" bIns="118872" rtlCol="0">
            <a:spAutoFit/>
          </a:bodyPr>
          <a:lstStyle/>
          <a:p>
            <a:pPr algn="l"/>
            <a:r>
              <a:rPr lang="en-US" sz="1600" b="0" dirty="0" smtClean="0"/>
              <a:t>This is a default text</a:t>
            </a:r>
            <a:r>
              <a:rPr lang="en-US" sz="1600" b="0" baseline="0" dirty="0" smtClean="0"/>
              <a:t> box example</a:t>
            </a:r>
            <a:endParaRPr lang="en-US" sz="1600" b="0" dirty="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5486400" y="2127250"/>
            <a:ext cx="1828800" cy="747713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7A17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lIns="118872" tIns="118872" rIns="118872" bIns="118872">
            <a:spAutoFit/>
          </a:bodyPr>
          <a:lstStyle/>
          <a:p>
            <a:pPr algn="ctr">
              <a:defRPr/>
            </a:pPr>
            <a:r>
              <a:rPr lang="en-US" sz="1100" dirty="0">
                <a:latin typeface="Arial" pitchFamily="-123" charset="0"/>
                <a:ea typeface="MS PGothic" charset="0"/>
                <a:cs typeface="MS PGothic" charset="0"/>
              </a:rPr>
              <a:t>Use this box and arrows for callouts that overlap screenshots</a:t>
            </a:r>
          </a:p>
        </p:txBody>
      </p:sp>
      <p:cxnSp>
        <p:nvCxnSpPr>
          <p:cNvPr id="34" name="Straight Arrow Connector 31"/>
          <p:cNvCxnSpPr>
            <a:cxnSpLocks noChangeShapeType="1"/>
          </p:cNvCxnSpPr>
          <p:nvPr/>
        </p:nvCxnSpPr>
        <p:spPr bwMode="auto">
          <a:xfrm flipV="1">
            <a:off x="7315200" y="2498725"/>
            <a:ext cx="925513" cy="1588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32"/>
          <p:cNvCxnSpPr>
            <a:cxnSpLocks noChangeShapeType="1"/>
          </p:cNvCxnSpPr>
          <p:nvPr/>
        </p:nvCxnSpPr>
        <p:spPr bwMode="auto">
          <a:xfrm rot="5400000">
            <a:off x="6115844" y="3148807"/>
            <a:ext cx="558800" cy="11112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 w="med" len="med"/>
          </a:ln>
        </p:spPr>
      </p:cxnSp>
      <p:cxnSp>
        <p:nvCxnSpPr>
          <p:cNvPr id="36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6141244" y="1866106"/>
            <a:ext cx="520700" cy="1588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34"/>
          <p:cNvCxnSpPr>
            <a:cxnSpLocks noChangeShapeType="1"/>
          </p:cNvCxnSpPr>
          <p:nvPr/>
        </p:nvCxnSpPr>
        <p:spPr bwMode="auto">
          <a:xfrm rot="10800000" flipV="1">
            <a:off x="4551363" y="2509838"/>
            <a:ext cx="923925" cy="0"/>
          </a:xfrm>
          <a:prstGeom prst="straightConnector1">
            <a:avLst/>
          </a:prstGeom>
          <a:noFill/>
          <a:ln w="19050" algn="ctr">
            <a:solidFill>
              <a:srgbClr val="FF7A17"/>
            </a:solidFill>
            <a:round/>
            <a:headEnd/>
            <a:tailEnd type="arrow" w="med" len="med"/>
          </a:ln>
        </p:spPr>
      </p:cxnSp>
      <p:sp>
        <p:nvSpPr>
          <p:cNvPr id="38" name="Left-Right Arrow 37"/>
          <p:cNvSpPr/>
          <p:nvPr/>
        </p:nvSpPr>
        <p:spPr bwMode="auto">
          <a:xfrm>
            <a:off x="641350" y="5446713"/>
            <a:ext cx="8086725" cy="784225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bIns="91440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comScore can provide best of breed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gray">
          <a:xfrm>
            <a:off x="368300" y="1746250"/>
            <a:ext cx="3995738" cy="4651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7BC7F1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872" tIns="118872" rIns="118872" bIns="118872" anchor="ctr" anchorCtr="1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ct val="110000"/>
              <a:tabLst>
                <a:tab pos="1262063" algn="l"/>
              </a:tabLst>
              <a:defRPr/>
            </a:pPr>
            <a:r>
              <a:rPr lang="en-US" sz="1800" b="0" kern="0" dirty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3363" y="4848225"/>
            <a:ext cx="8686800" cy="404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18872" tIns="118872" rIns="128016" bIns="118872" anchor="ctr"/>
          <a:lstStyle/>
          <a:p>
            <a:pPr marL="0" lvl="1" algn="ctr">
              <a:defRPr/>
            </a:pPr>
            <a:r>
              <a:rPr lang="en-US" sz="1600" dirty="0"/>
              <a:t>Select and type text here for callout text bar at bottom of slide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28600" y="1600200"/>
            <a:ext cx="4229100" cy="1249363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400" dirty="0">
              <a:solidFill>
                <a:schemeClr val="tx2"/>
              </a:solidFill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685800" y="2970213"/>
            <a:ext cx="3189288" cy="73183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18872" tIns="118872" rIns="118872" bIns="118872">
            <a:spAutoFit/>
          </a:bodyPr>
          <a:lstStyle/>
          <a:p>
            <a:pPr>
              <a:defRPr/>
            </a:pPr>
            <a:r>
              <a:rPr lang="en-US" sz="1600" b="0" dirty="0">
                <a:latin typeface="Arial" pitchFamily="-123" charset="0"/>
                <a:ea typeface="MS PGothic" charset="0"/>
                <a:cs typeface="MS PGothic" charset="0"/>
              </a:rPr>
              <a:t>This is a default text box example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97C1-81B1-4EE9-9151-A86A69189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9713" y="125413"/>
            <a:ext cx="4038600" cy="660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0713" y="125413"/>
            <a:ext cx="4038600" cy="660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5619E-1DE1-4CAD-BFF2-A46482185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/4 2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8" y="1120689"/>
            <a:ext cx="9142413" cy="5047589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 smtClean="0"/>
              <a:t>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9"/>
          </p:nvPr>
        </p:nvSpPr>
        <p:spPr>
          <a:xfrm>
            <a:off x="203096" y="1237242"/>
            <a:ext cx="4265717" cy="49310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25"/>
          </p:nvPr>
        </p:nvSpPr>
        <p:spPr>
          <a:xfrm>
            <a:off x="4675084" y="1237242"/>
            <a:ext cx="4265717" cy="49310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152754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DustCoverSlide_blan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8"/>
          <a:stretch/>
        </p:blipFill>
        <p:spPr>
          <a:xfrm>
            <a:off x="1" y="0"/>
            <a:ext cx="9152050" cy="6858000"/>
          </a:xfrm>
          <a:prstGeom prst="rect">
            <a:avLst/>
          </a:prstGeom>
        </p:spPr>
      </p:pic>
      <p:pic>
        <p:nvPicPr>
          <p:cNvPr id="7" name="Picture 6" descr="C:\Users\pgrote\AppData\Local\Microsoft\Windows\Temporary Internet Files\Content.Outlook\2EOQHKMT\cS_newlogo_1C_whit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96" t="28641" r="17375" b="55476"/>
          <a:stretch/>
        </p:blipFill>
        <p:spPr bwMode="auto">
          <a:xfrm>
            <a:off x="246063" y="6400522"/>
            <a:ext cx="1176558" cy="2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0" y="1237242"/>
            <a:ext cx="9144000" cy="4698933"/>
          </a:xfrm>
          <a:prstGeom prst="rect">
            <a:avLst/>
          </a:prstGeom>
          <a:solidFill>
            <a:schemeClr val="bg1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33616" rIns="67232" bIns="33616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6723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2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03096" y="1237242"/>
            <a:ext cx="8737808" cy="4931036"/>
          </a:xfrm>
        </p:spPr>
        <p:txBody>
          <a:bodyPr/>
          <a:lstStyle>
            <a:lvl1pPr marL="336179" indent="-336179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2353" b="0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 sz="1324"/>
            </a:lvl3pPr>
            <a:lvl4pPr>
              <a:spcBef>
                <a:spcPts val="0"/>
              </a:spcBef>
              <a:spcAft>
                <a:spcPts val="0"/>
              </a:spcAft>
              <a:defRPr sz="1324"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>
                <a:solidFill>
                  <a:srgbClr val="FFFFFF"/>
                </a:solidFill>
              </a:rPr>
              <a:pPr lvl="0"/>
              <a:t>‹#›</a:t>
            </a:fld>
            <a:endParaRPr lang="en-US" sz="882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03200" y="0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2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53" descr="coveretc_7_09feb09_no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3050"/>
            <a:ext cx="91408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cS_newlogo_3i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6413"/>
            <a:ext cx="3124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53" descr="coveretc_7_09feb09_no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3050"/>
            <a:ext cx="91408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057398"/>
            <a:ext cx="8001000" cy="685801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71500" y="1257300"/>
            <a:ext cx="8001000" cy="800100"/>
          </a:xfrm>
        </p:spPr>
        <p:txBody>
          <a:bodyPr lIns="118872" anchor="b" anchorCtr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71500" y="6057900"/>
            <a:ext cx="8001000" cy="457200"/>
          </a:xfrm>
        </p:spPr>
        <p:txBody>
          <a:bodyPr tIns="0" bIns="0" anchor="t" anchorCtr="0">
            <a:noAutofit/>
          </a:bodyPr>
          <a:lstStyle>
            <a:lvl1pPr marL="0" indent="0">
              <a:spcAft>
                <a:spcPts val="300"/>
              </a:spcAft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71500" y="6400800"/>
            <a:ext cx="8001000" cy="457200"/>
          </a:xfrm>
        </p:spPr>
        <p:txBody>
          <a:bodyPr tIns="0" bIns="0" anchor="t" anchorCtr="0">
            <a:noAutofit/>
          </a:bodyPr>
          <a:lstStyle>
            <a:lvl1pPr marL="0" indent="0"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None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14" descr="cS_newlogo_3i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6413"/>
            <a:ext cx="3124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column with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12069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3" tIns="40816" rIns="81633" bIns="40816" rtlCol="0" anchor="ctr"/>
          <a:lstStyle/>
          <a:p>
            <a:pPr algn="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1"/>
          </a:xfrm>
        </p:spPr>
        <p:txBody>
          <a:bodyPr anchor="ctr"/>
          <a:lstStyle>
            <a:lvl1pPr>
              <a:defRPr sz="235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203096" y="1237242"/>
            <a:ext cx="8737808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 sz="1324"/>
            </a:lvl3pPr>
            <a:lvl4pPr>
              <a:spcBef>
                <a:spcPts val="0"/>
              </a:spcBef>
              <a:spcAft>
                <a:spcPts val="0"/>
              </a:spcAft>
              <a:defRPr sz="1324"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4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8" descr="DustCoverSlide_blan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2006" b="47945"/>
          <a:stretch/>
        </p:blipFill>
        <p:spPr>
          <a:xfrm>
            <a:off x="-8050" y="3426227"/>
            <a:ext cx="9152050" cy="34317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91319"/>
            <a:ext cx="9148425" cy="1345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426227"/>
            <a:ext cx="9144000" cy="1280061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3" tIns="40816" rIns="81633" bIns="40816" rtlCol="0" anchor="ctr"/>
          <a:lstStyle/>
          <a:p>
            <a:pPr algn="r"/>
            <a:endParaRPr lang="en-US" dirty="0">
              <a:solidFill>
                <a:srgbClr val="444444"/>
              </a:solidFill>
              <a:latin typeface="Arial"/>
            </a:endParaRPr>
          </a:p>
        </p:txBody>
      </p:sp>
      <p:pic>
        <p:nvPicPr>
          <p:cNvPr id="15" name="Picture 14" descr="C:\Users\pgrote\AppData\Local\Microsoft\Windows\Temporary Internet Files\Content.Outlook\2EOQHKMT\cS_newlogo_1C_whit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4" t="19251" r="7740" b="29537"/>
          <a:stretch/>
        </p:blipFill>
        <p:spPr bwMode="auto">
          <a:xfrm>
            <a:off x="7178867" y="3426227"/>
            <a:ext cx="1884630" cy="128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4" y="149411"/>
            <a:ext cx="7059345" cy="2241380"/>
          </a:xfrm>
        </p:spPr>
        <p:txBody>
          <a:bodyPr vert="horz" lIns="111026" tIns="0" rIns="111026" bIns="55513" rtlCol="0" anchor="b" anchorCtr="0">
            <a:noAutofit/>
          </a:bodyPr>
          <a:lstStyle>
            <a:lvl1pPr>
              <a:defRPr lang="en-US" sz="3309" kern="0" dirty="0">
                <a:ea typeface="+mn-ea"/>
              </a:defRPr>
            </a:lvl1pPr>
          </a:lstStyle>
          <a:p>
            <a:pPr marL="0" lvl="0" algn="l" defTabSz="672358" rtl="0" latinLnBrk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6" y="2390791"/>
            <a:ext cx="7059343" cy="896552"/>
          </a:xfrm>
          <a:noFill/>
        </p:spPr>
        <p:txBody>
          <a:bodyPr vert="horz" lIns="111026" tIns="55513" rIns="111026" bIns="55513" rtlCol="0" anchor="ctr">
            <a:normAutofit/>
          </a:bodyPr>
          <a:lstStyle>
            <a:lvl1pPr>
              <a:defRPr lang="en-US" sz="1765" b="0" kern="0" dirty="0">
                <a:solidFill>
                  <a:schemeClr val="tx1"/>
                </a:solidFill>
              </a:defRPr>
            </a:lvl1pPr>
          </a:lstStyle>
          <a:p>
            <a:pPr lvl="0" algn="l" defTabSz="672358" rtl="0" latinLnBrk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1" y="3585239"/>
            <a:ext cx="6228894" cy="1121050"/>
          </a:xfrm>
          <a:noFill/>
        </p:spPr>
        <p:txBody>
          <a:bodyPr vert="horz" lIns="111026" tIns="54864" rIns="111026" bIns="55513" rtlCol="0">
            <a:normAutofit/>
          </a:bodyPr>
          <a:lstStyle>
            <a:lvl1pPr>
              <a:spcBef>
                <a:spcPts val="0"/>
              </a:spcBef>
              <a:defRPr lang="en-US" sz="1765" b="1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Name, Title</a:t>
            </a:r>
          </a:p>
          <a:p>
            <a:r>
              <a:rPr lang="en-US" b="0" dirty="0" smtClean="0">
                <a:solidFill>
                  <a:srgbClr val="FFFFFF"/>
                </a:solidFill>
              </a:rPr>
              <a:t>Date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00026" y="6429637"/>
            <a:ext cx="8891709" cy="428363"/>
          </a:xfrm>
          <a:prstGeom prst="rect">
            <a:avLst/>
          </a:prstGeom>
        </p:spPr>
        <p:txBody>
          <a:bodyPr vert="horz" lIns="67232" tIns="40816" rIns="163266" bIns="40816" rtlCol="0" anchor="ctr" anchorCtr="0"/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21901" indent="-213958" eaLnBrk="1" hangingPunct="1">
              <a:lnSpc>
                <a:spcPct val="120000"/>
              </a:lnSpc>
              <a:spcBef>
                <a:spcPts val="364"/>
              </a:spcBef>
              <a:buClr>
                <a:schemeClr val="accent1"/>
              </a:buClr>
              <a:buFont typeface="Wingdings" pitchFamily="2" charset="2"/>
              <a:buChar char="§"/>
              <a:defRPr lang="en-US" sz="2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21901" indent="0" eaLnBrk="1" hangingPunct="1">
              <a:lnSpc>
                <a:spcPct val="120000"/>
              </a:lnSpc>
              <a:spcBef>
                <a:spcPts val="364"/>
              </a:spcBef>
              <a:buClrTx/>
              <a:buFontTx/>
              <a:buNone/>
              <a:defRPr lang="en-US" sz="1700" b="0" dirty="0" smtClean="0">
                <a:solidFill>
                  <a:srgbClr val="2674BA"/>
                </a:solidFill>
                <a:latin typeface="+mn-lt"/>
                <a:ea typeface="+mn-ea"/>
                <a:cs typeface="+mn-cs"/>
              </a:defRPr>
            </a:lvl3pPr>
            <a:lvl4pPr marL="0" indent="0" eaLnBrk="1" hangingPunct="1">
              <a:lnSpc>
                <a:spcPct val="120000"/>
              </a:lnSpc>
              <a:spcBef>
                <a:spcPts val="364"/>
              </a:spcBef>
              <a:buFontTx/>
              <a:buNone/>
              <a:tabLst/>
              <a:defRPr lang="en-US" sz="1500" b="1" i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64"/>
              </a:spcAft>
              <a:buClr>
                <a:srgbClr val="000000"/>
              </a:buClr>
              <a:buFontTx/>
              <a:buNone/>
              <a:tabLst>
                <a:tab pos="1532397" algn="l"/>
              </a:tabLst>
              <a:defRPr lang="en-US" sz="1500" b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/>
            <a:r>
              <a:rPr lang="en-US" sz="662" kern="500" spc="-7" dirty="0" smtClean="0">
                <a:solidFill>
                  <a:schemeClr val="bg1"/>
                </a:solidFill>
              </a:rPr>
              <a:t>For info about the proprietary </a:t>
            </a:r>
            <a:r>
              <a:rPr lang="en-US" sz="662" kern="500" dirty="0" smtClean="0">
                <a:solidFill>
                  <a:schemeClr val="bg1"/>
                </a:solidFill>
              </a:rPr>
              <a:t>technology used in comScore products, refer to http://</a:t>
            </a:r>
            <a:r>
              <a:rPr lang="en-US" sz="662" kern="500" dirty="0" err="1" smtClean="0">
                <a:solidFill>
                  <a:schemeClr val="bg1"/>
                </a:solidFill>
              </a:rPr>
              <a:t>comscore.com/About_comScore/Patents</a:t>
            </a:r>
            <a:endParaRPr lang="en-US" sz="662" kern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7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DustCoverSlide_blan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8"/>
          <a:stretch/>
        </p:blipFill>
        <p:spPr>
          <a:xfrm>
            <a:off x="1" y="0"/>
            <a:ext cx="9152050" cy="6858000"/>
          </a:xfrm>
          <a:prstGeom prst="rect">
            <a:avLst/>
          </a:prstGeom>
        </p:spPr>
      </p:pic>
      <p:pic>
        <p:nvPicPr>
          <p:cNvPr id="7" name="Picture 6" descr="C:\Users\pgrote\AppData\Local\Microsoft\Windows\Temporary Internet Files\Content.Outlook\2EOQHKMT\cS_newlogo_1C_whit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96" t="28641" r="17375" b="55476"/>
          <a:stretch/>
        </p:blipFill>
        <p:spPr bwMode="auto">
          <a:xfrm>
            <a:off x="246063" y="6400522"/>
            <a:ext cx="1176558" cy="2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0" y="1237242"/>
            <a:ext cx="9144000" cy="4698933"/>
          </a:xfrm>
          <a:prstGeom prst="rect">
            <a:avLst/>
          </a:prstGeom>
          <a:solidFill>
            <a:schemeClr val="bg1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33616" rIns="67232" bIns="33616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6723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2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03096" y="1237242"/>
            <a:ext cx="8737808" cy="4931036"/>
          </a:xfrm>
        </p:spPr>
        <p:txBody>
          <a:bodyPr/>
          <a:lstStyle>
            <a:lvl1pPr marL="336179" indent="-336179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2353" b="0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 sz="1324"/>
            </a:lvl3pPr>
            <a:lvl4pPr>
              <a:spcBef>
                <a:spcPts val="0"/>
              </a:spcBef>
              <a:spcAft>
                <a:spcPts val="0"/>
              </a:spcAft>
              <a:defRPr sz="1324"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>
                <a:solidFill>
                  <a:srgbClr val="FFFFFF"/>
                </a:solidFill>
              </a:rPr>
              <a:pPr lvl="0"/>
              <a:t>‹#›</a:t>
            </a:fld>
            <a:endParaRPr lang="en-US" sz="882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03200" y="0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3" name="Date Placeholder 3"/>
          <p:cNvSpPr txBox="1">
            <a:spLocks/>
          </p:cNvSpPr>
          <p:nvPr/>
        </p:nvSpPr>
        <p:spPr>
          <a:xfrm>
            <a:off x="7551994" y="6231467"/>
            <a:ext cx="1008478" cy="458258"/>
          </a:xfrm>
          <a:prstGeom prst="rect">
            <a:avLst/>
          </a:prstGeom>
        </p:spPr>
        <p:txBody>
          <a:bodyPr vert="horz" lIns="0" tIns="40816" rIns="0" bIns="40816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700" b="0" kern="1200" smtClean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80"/>
              </a:lnSpc>
            </a:pPr>
            <a:r>
              <a:rPr lang="en-US" sz="515" dirty="0" smtClean="0">
                <a:solidFill>
                  <a:schemeClr val="bg1"/>
                </a:solidFill>
              </a:rPr>
              <a:t>© comScore, Inc. Proprietary.</a:t>
            </a:r>
            <a:endParaRPr lang="en-US" sz="515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60472" y="6231467"/>
            <a:ext cx="583528" cy="458257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>
                <a:solidFill>
                  <a:schemeClr val="bg1"/>
                </a:solidFill>
              </a:rPr>
              <a:pPr lvl="0"/>
              <a:t>‹#›</a:t>
            </a:fld>
            <a:endParaRPr lang="en-US" sz="882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203201" y="1808481"/>
            <a:ext cx="8737600" cy="1612053"/>
          </a:xfrm>
        </p:spPr>
        <p:txBody>
          <a:bodyPr anchor="t">
            <a:noAutofit/>
          </a:bodyPr>
          <a:lstStyle>
            <a:lvl1pPr>
              <a:defRPr sz="3897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section divider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03200" y="3429001"/>
            <a:ext cx="8737600" cy="1587500"/>
          </a:xfrm>
        </p:spPr>
        <p:txBody>
          <a:bodyPr anchor="ctr">
            <a:noAutofit/>
          </a:bodyPr>
          <a:lstStyle>
            <a:lvl1pPr marL="0" indent="0" algn="l">
              <a:buNone/>
              <a:defRPr sz="1397" b="0">
                <a:solidFill>
                  <a:srgbClr val="FFFFFF"/>
                </a:solidFill>
              </a:defRPr>
            </a:lvl1pPr>
            <a:lvl2pPr marL="408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C:\Users\pgrote\AppData\Local\Microsoft\Windows\Temporary Internet Files\Content.Outlook\2EOQHKMT\cS_newlogo_1C_whit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96" t="28641" r="17375" b="55476"/>
          <a:stretch/>
        </p:blipFill>
        <p:spPr bwMode="auto">
          <a:xfrm>
            <a:off x="246063" y="6400522"/>
            <a:ext cx="1176558" cy="2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and callou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-1"/>
            <a:ext cx="9142413" cy="6168279"/>
          </a:xfrm>
          <a:solidFill>
            <a:schemeClr val="accent3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rgbClr val="FFFFFF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 smtClean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203200" y="1237242"/>
            <a:ext cx="8737600" cy="4931036"/>
          </a:xfrm>
        </p:spPr>
        <p:txBody>
          <a:bodyPr vert="horz" lIns="111026" tIns="55513" rIns="111026" bIns="55513" rtlCol="0">
            <a:normAutofit/>
          </a:bodyPr>
          <a:lstStyle>
            <a:lvl1pPr>
              <a:spcBef>
                <a:spcPts val="1765"/>
              </a:spcBef>
              <a:defRPr lang="en-US" sz="4044" dirty="0" smtClean="0">
                <a:solidFill>
                  <a:schemeClr val="bg1"/>
                </a:solidFill>
              </a:defRPr>
            </a:lvl1pPr>
            <a:lvl2pPr indent="-310224">
              <a:spcBef>
                <a:spcPts val="882"/>
              </a:spcBef>
              <a:buClr>
                <a:schemeClr val="bg1"/>
              </a:buClr>
              <a:buFont typeface="Wingdings" charset="2"/>
              <a:buChar char="§"/>
              <a:defRPr lang="en-US" sz="2500" b="0" baseline="0" dirty="0" smtClean="0">
                <a:solidFill>
                  <a:schemeClr val="bg1"/>
                </a:solidFill>
              </a:defRPr>
            </a:lvl2pPr>
            <a:lvl3pPr marL="155112" indent="-310224">
              <a:spcBef>
                <a:spcPts val="268"/>
              </a:spcBef>
              <a:buFont typeface="Wingdings" charset="2"/>
              <a:buChar char="§"/>
              <a:defRPr lang="en-US" sz="25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>
                <a:solidFill>
                  <a:srgbClr val="444444"/>
                </a:solidFill>
              </a:rPr>
              <a:pPr lvl="0"/>
              <a:t>‹#›</a:t>
            </a:fld>
            <a:endParaRPr lang="en-US" sz="882" dirty="0">
              <a:solidFill>
                <a:srgbClr val="444444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19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03096" y="1237242"/>
            <a:ext cx="8737808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 sz="1324"/>
            </a:lvl3pPr>
            <a:lvl4pPr>
              <a:spcBef>
                <a:spcPts val="0"/>
              </a:spcBef>
              <a:spcAft>
                <a:spcPts val="0"/>
              </a:spcAft>
              <a:defRPr sz="1324"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03200" y="0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178058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lumn with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12069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3" tIns="40816" rIns="81633" bIns="40816" rtlCol="0" anchor="ctr"/>
          <a:lstStyle/>
          <a:p>
            <a:pPr algn="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1"/>
          </a:xfrm>
        </p:spPr>
        <p:txBody>
          <a:bodyPr anchor="ctr"/>
          <a:lstStyle>
            <a:lvl1pPr>
              <a:defRPr sz="235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203096" y="1237242"/>
            <a:ext cx="8737808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 sz="1324"/>
            </a:lvl3pPr>
            <a:lvl4pPr>
              <a:spcBef>
                <a:spcPts val="0"/>
              </a:spcBef>
              <a:spcAft>
                <a:spcPts val="0"/>
              </a:spcAft>
              <a:defRPr sz="1324"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9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lumn with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3200" y="1237242"/>
            <a:ext cx="8737600" cy="896552"/>
          </a:xfrm>
        </p:spPr>
        <p:txBody>
          <a:bodyPr vert="horz" lIns="111026" tIns="55513" rIns="111026" bIns="55513" rtlCol="0">
            <a:normAutofit/>
          </a:bodyPr>
          <a:lstStyle>
            <a:lvl1pPr>
              <a:defRPr lang="en-US" sz="1250" dirty="0" smtClean="0">
                <a:solidFill>
                  <a:schemeClr val="tx1"/>
                </a:solidFill>
              </a:defRPr>
            </a:lvl1pPr>
            <a:lvl2pPr>
              <a:defRPr lang="en-US" sz="1250" dirty="0" smtClean="0">
                <a:solidFill>
                  <a:schemeClr val="tx1"/>
                </a:solidFill>
              </a:defRPr>
            </a:lvl2pPr>
            <a:lvl3pPr>
              <a:defRPr lang="en-US" sz="1103" dirty="0" smtClean="0">
                <a:solidFill>
                  <a:schemeClr val="accent1"/>
                </a:solidFill>
              </a:defRPr>
            </a:lvl3pPr>
            <a:lvl4pPr>
              <a:defRPr lang="en-US" sz="882" dirty="0" smtClean="0">
                <a:solidFill>
                  <a:schemeClr val="accent3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203200" y="2133794"/>
            <a:ext cx="8737600" cy="4034484"/>
          </a:xfrm>
        </p:spPr>
        <p:txBody>
          <a:bodyPr vert="horz" lIns="111026" tIns="55513" rIns="111026" bIns="55513" rtlCol="0">
            <a:normAutofit/>
          </a:bodyPr>
          <a:lstStyle>
            <a:lvl1pPr>
              <a:spcAft>
                <a:spcPts val="0"/>
              </a:spcAft>
              <a:defRPr lang="en-US" sz="1765" dirty="0" smtClean="0"/>
            </a:lvl1pPr>
            <a:lvl2pPr>
              <a:spcAft>
                <a:spcPts val="0"/>
              </a:spcAft>
              <a:defRPr lang="en-US" sz="1765" dirty="0" smtClean="0"/>
            </a:lvl2pPr>
            <a:lvl3pPr>
              <a:spcAft>
                <a:spcPts val="0"/>
              </a:spcAft>
              <a:defRPr lang="en-US" sz="1324" dirty="0" smtClean="0"/>
            </a:lvl3pPr>
            <a:lvl4pPr>
              <a:spcAft>
                <a:spcPts val="0"/>
              </a:spcAft>
              <a:defRPr lang="en-US" sz="1324" dirty="0" smtClean="0"/>
            </a:lvl4pPr>
            <a:lvl5pPr>
              <a:spcAft>
                <a:spcPts val="0"/>
              </a:spcAft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03200" y="0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64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9"/>
          </p:nvPr>
        </p:nvSpPr>
        <p:spPr>
          <a:xfrm>
            <a:off x="4673600" y="1237242"/>
            <a:ext cx="4267200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 sz="1324"/>
            </a:lvl3pPr>
            <a:lvl4pPr>
              <a:spcBef>
                <a:spcPts val="0"/>
              </a:spcBef>
              <a:spcAft>
                <a:spcPts val="0"/>
              </a:spcAft>
              <a:defRPr sz="1324"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203200" y="1237242"/>
            <a:ext cx="4267200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 sz="1324"/>
            </a:lvl3pPr>
            <a:lvl4pPr>
              <a:spcBef>
                <a:spcPts val="0"/>
              </a:spcBef>
              <a:spcAft>
                <a:spcPts val="0"/>
              </a:spcAft>
              <a:defRPr sz="1324"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03200" y="0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62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with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9"/>
          </p:nvPr>
        </p:nvSpPr>
        <p:spPr>
          <a:xfrm>
            <a:off x="4673600" y="1237242"/>
            <a:ext cx="4267200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 sz="1324"/>
            </a:lvl3pPr>
            <a:lvl4pPr>
              <a:spcBef>
                <a:spcPts val="0"/>
              </a:spcBef>
              <a:spcAft>
                <a:spcPts val="0"/>
              </a:spcAft>
              <a:defRPr sz="1324"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203200" y="1237242"/>
            <a:ext cx="4267200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 sz="1324"/>
            </a:lvl3pPr>
            <a:lvl4pPr>
              <a:spcBef>
                <a:spcPts val="0"/>
              </a:spcBef>
              <a:spcAft>
                <a:spcPts val="0"/>
              </a:spcAft>
              <a:defRPr sz="1324"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12069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3" tIns="40816" rIns="81633" bIns="40816" rtlCol="0" anchor="ctr"/>
          <a:lstStyle/>
          <a:p>
            <a:pPr algn="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6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686800" cy="5029200"/>
          </a:xfrm>
        </p:spPr>
        <p:txBody>
          <a:bodyPr/>
          <a:lstStyle>
            <a:lvl1pPr marL="347472" indent="-347472">
              <a:buClr>
                <a:schemeClr val="bg1"/>
              </a:buClr>
              <a:tabLst>
                <a:tab pos="1143000" algn="l"/>
              </a:tabLst>
              <a:defRPr sz="2000"/>
            </a:lvl1pPr>
            <a:lvl2pPr marL="347472" indent="-3474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2000" b="1">
                <a:solidFill>
                  <a:schemeClr val="accent3"/>
                </a:solidFill>
              </a:defRPr>
            </a:lvl2pPr>
            <a:lvl3pPr marL="347472" indent="118872">
              <a:buFont typeface="Wingdings" pitchFamily="2" charset="2"/>
              <a:buChar char="§"/>
              <a:defRPr/>
            </a:lvl3pPr>
            <a:lvl4pPr marL="347472" indent="347472">
              <a:defRPr b="0">
                <a:solidFill>
                  <a:schemeClr val="tx1"/>
                </a:solidFill>
              </a:defRPr>
            </a:lvl4pPr>
            <a:lvl5pPr marL="347472" indent="347472">
              <a:defRPr i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00600" y="6172200"/>
            <a:ext cx="4114800" cy="571500"/>
          </a:xfrm>
        </p:spPr>
        <p:txBody>
          <a:bodyPr bIns="100584" anchor="b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with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3200" y="1237242"/>
            <a:ext cx="4267200" cy="896552"/>
          </a:xfrm>
        </p:spPr>
        <p:txBody>
          <a:bodyPr vert="horz" lIns="111026" tIns="55513" rIns="111026" bIns="55513" rtlCol="0">
            <a:normAutofit/>
          </a:bodyPr>
          <a:lstStyle>
            <a:lvl1pPr>
              <a:defRPr lang="en-US" sz="1250" dirty="0" smtClean="0">
                <a:solidFill>
                  <a:schemeClr val="tx1"/>
                </a:solidFill>
              </a:defRPr>
            </a:lvl1pPr>
            <a:lvl2pPr>
              <a:defRPr lang="en-US" sz="1250" dirty="0" smtClean="0">
                <a:solidFill>
                  <a:schemeClr val="tx1"/>
                </a:solidFill>
              </a:defRPr>
            </a:lvl2pPr>
            <a:lvl3pPr>
              <a:defRPr lang="en-US" sz="956" dirty="0" smtClean="0">
                <a:solidFill>
                  <a:srgbClr val="2674BA"/>
                </a:solidFill>
              </a:defRPr>
            </a:lvl3pPr>
            <a:lvl4pPr>
              <a:defRPr lang="en-US" sz="956" dirty="0" smtClean="0">
                <a:solidFill>
                  <a:schemeClr val="accent3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203200" y="2133794"/>
            <a:ext cx="4267200" cy="4034484"/>
          </a:xfrm>
        </p:spPr>
        <p:txBody>
          <a:bodyPr vert="horz" lIns="111026" tIns="55513" rIns="111026" bIns="55513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/>
          </p:nvPr>
        </p:nvSpPr>
        <p:spPr>
          <a:xfrm>
            <a:off x="4673600" y="2133794"/>
            <a:ext cx="4267200" cy="4034484"/>
          </a:xfrm>
        </p:spPr>
        <p:txBody>
          <a:bodyPr vert="horz" lIns="111026" tIns="55513" rIns="111026" bIns="55513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673600" y="1237242"/>
            <a:ext cx="4267200" cy="896552"/>
          </a:xfrm>
        </p:spPr>
        <p:txBody>
          <a:bodyPr vert="horz" lIns="111026" tIns="55513" rIns="111026" bIns="55513" rtlCol="0">
            <a:normAutofit/>
          </a:bodyPr>
          <a:lstStyle>
            <a:lvl1pPr>
              <a:defRPr lang="en-US" sz="1250" dirty="0" smtClean="0">
                <a:solidFill>
                  <a:schemeClr val="tx1"/>
                </a:solidFill>
              </a:defRPr>
            </a:lvl1pPr>
            <a:lvl2pPr>
              <a:defRPr lang="en-US" sz="1250" dirty="0" smtClean="0">
                <a:solidFill>
                  <a:schemeClr val="tx1"/>
                </a:solidFill>
              </a:defRPr>
            </a:lvl2pPr>
            <a:lvl3pPr>
              <a:defRPr lang="en-US" sz="956" dirty="0" smtClean="0">
                <a:solidFill>
                  <a:schemeClr val="bg2"/>
                </a:solidFill>
              </a:defRPr>
            </a:lvl3pPr>
            <a:lvl4pPr>
              <a:defRPr lang="en-US" sz="956" dirty="0" smtClean="0">
                <a:solidFill>
                  <a:srgbClr val="F37A20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69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with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9"/>
          </p:nvPr>
        </p:nvSpPr>
        <p:spPr>
          <a:xfrm>
            <a:off x="4673600" y="1237242"/>
            <a:ext cx="4267200" cy="448276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203200" y="1237242"/>
            <a:ext cx="4267200" cy="448276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03200" y="5723819"/>
            <a:ext cx="8737601" cy="448276"/>
          </a:xfrm>
          <a:solidFill>
            <a:schemeClr val="accent3"/>
          </a:solidFill>
        </p:spPr>
        <p:txBody>
          <a:bodyPr tIns="0" bIns="0" anchor="ctr"/>
          <a:lstStyle>
            <a:lvl1pPr algn="ctr"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5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with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160586" y="1234240"/>
            <a:ext cx="2780318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 sz="1324"/>
            </a:lvl3pPr>
            <a:lvl4pPr>
              <a:spcBef>
                <a:spcPts val="0"/>
              </a:spcBef>
              <a:spcAft>
                <a:spcPts val="0"/>
              </a:spcAft>
              <a:defRPr sz="1324"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203200" y="1237242"/>
            <a:ext cx="5757895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 sz="1324"/>
            </a:lvl3pPr>
            <a:lvl4pPr>
              <a:spcBef>
                <a:spcPts val="0"/>
              </a:spcBef>
              <a:spcAft>
                <a:spcPts val="0"/>
              </a:spcAft>
              <a:defRPr sz="1324"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5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63984" y="1237242"/>
            <a:ext cx="2776816" cy="4931036"/>
          </a:xfrm>
        </p:spPr>
        <p:txBody>
          <a:bodyPr/>
          <a:lstStyle>
            <a:lvl1pPr>
              <a:spcAft>
                <a:spcPts val="0"/>
              </a:spcAft>
              <a:defRPr sz="1765"/>
            </a:lvl1pPr>
            <a:lvl2pPr>
              <a:spcAft>
                <a:spcPts val="0"/>
              </a:spcAft>
              <a:defRPr sz="1765"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7"/>
          </p:nvPr>
        </p:nvSpPr>
        <p:spPr>
          <a:xfrm>
            <a:off x="3181841" y="1237242"/>
            <a:ext cx="2779151" cy="4931036"/>
          </a:xfrm>
        </p:spPr>
        <p:txBody>
          <a:bodyPr/>
          <a:lstStyle>
            <a:lvl1pPr>
              <a:spcAft>
                <a:spcPts val="0"/>
              </a:spcAft>
              <a:defRPr sz="1765"/>
            </a:lvl1pPr>
            <a:lvl2pPr>
              <a:spcAft>
                <a:spcPts val="0"/>
              </a:spcAft>
              <a:defRPr sz="1765"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03097" y="1237242"/>
            <a:ext cx="2776816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6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with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63984" y="1237242"/>
            <a:ext cx="2776816" cy="4931036"/>
          </a:xfrm>
        </p:spPr>
        <p:txBody>
          <a:bodyPr/>
          <a:lstStyle>
            <a:lvl1pPr>
              <a:spcAft>
                <a:spcPts val="0"/>
              </a:spcAft>
              <a:defRPr sz="1765"/>
            </a:lvl1pPr>
            <a:lvl2pPr>
              <a:spcAft>
                <a:spcPts val="0"/>
              </a:spcAft>
              <a:defRPr sz="1765"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7"/>
          </p:nvPr>
        </p:nvSpPr>
        <p:spPr>
          <a:xfrm>
            <a:off x="3181841" y="1237242"/>
            <a:ext cx="2779151" cy="4931036"/>
          </a:xfrm>
        </p:spPr>
        <p:txBody>
          <a:bodyPr/>
          <a:lstStyle>
            <a:lvl1pPr>
              <a:spcAft>
                <a:spcPts val="0"/>
              </a:spcAft>
              <a:defRPr sz="1765"/>
            </a:lvl1pPr>
            <a:lvl2pPr>
              <a:spcAft>
                <a:spcPts val="0"/>
              </a:spcAft>
              <a:defRPr sz="1765"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03097" y="1237242"/>
            <a:ext cx="2776816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/>
            </a:lvl1pPr>
            <a:lvl2pPr>
              <a:spcBef>
                <a:spcPts val="0"/>
              </a:spcBef>
              <a:spcAft>
                <a:spcPts val="0"/>
              </a:spcAft>
              <a:defRPr sz="1765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12069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3" tIns="40816" rIns="81633" bIns="40816" rtlCol="0" anchor="ctr"/>
          <a:lstStyle/>
          <a:p>
            <a:pPr algn="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03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7" y="-1"/>
            <a:ext cx="9142413" cy="6168279"/>
          </a:xfrm>
          <a:solidFill>
            <a:schemeClr val="bg2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>
                <a:solidFill>
                  <a:srgbClr val="444444"/>
                </a:solidFill>
              </a:rPr>
              <a:pPr lvl="0"/>
              <a:t>‹#›</a:t>
            </a:fld>
            <a:endParaRPr lang="en-US" sz="882" dirty="0">
              <a:solidFill>
                <a:srgbClr val="44444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203096" y="1237242"/>
            <a:ext cx="8737808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4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588" y="-1"/>
            <a:ext cx="9142413" cy="6168279"/>
          </a:xfrm>
          <a:solidFill>
            <a:schemeClr val="bg2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 smtClean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>
                <a:solidFill>
                  <a:srgbClr val="444444"/>
                </a:solidFill>
              </a:rPr>
              <a:pPr lvl="0"/>
              <a:t>‹#›</a:t>
            </a:fld>
            <a:endParaRPr lang="en-US" sz="882" dirty="0">
              <a:solidFill>
                <a:srgbClr val="444444"/>
              </a:solidFill>
            </a:endParaRP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4"/>
          </p:nvPr>
        </p:nvSpPr>
        <p:spPr>
          <a:xfrm>
            <a:off x="203200" y="1237242"/>
            <a:ext cx="4270248" cy="4931036"/>
          </a:xfrm>
        </p:spPr>
        <p:txBody>
          <a:bodyPr vert="horz" lIns="111026" tIns="55513" rIns="111026" bIns="55513" rtlCol="0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765" dirty="0" smtClean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lang="en-US" sz="1765" dirty="0" smtClean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1324" dirty="0" smtClean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1324" dirty="0" smtClean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8"/>
          </p:nvPr>
        </p:nvSpPr>
        <p:spPr>
          <a:xfrm>
            <a:off x="4670566" y="1237242"/>
            <a:ext cx="4270248" cy="4931036"/>
          </a:xfrm>
        </p:spPr>
        <p:txBody>
          <a:bodyPr vert="horz" lIns="111026" tIns="55513" rIns="111026" bIns="55513" rtlCol="0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765" dirty="0" smtClean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lang="en-US" sz="1765" dirty="0" smtClean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1324" dirty="0" smtClean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1324" dirty="0" smtClean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8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4 1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8" y="1120690"/>
            <a:ext cx="9142413" cy="5047588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3"/>
          </p:nvPr>
        </p:nvSpPr>
        <p:spPr>
          <a:xfrm>
            <a:off x="203200" y="1237242"/>
            <a:ext cx="8737137" cy="4931036"/>
          </a:xfrm>
        </p:spPr>
        <p:txBody>
          <a:bodyPr vert="horz" lIns="111026" tIns="55513" rIns="111026" bIns="55513" rtlCol="0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765" dirty="0" smtClean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lang="en-US" sz="1765" dirty="0" smtClean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1324" dirty="0" smtClean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1324" dirty="0" smtClean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7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4 2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8" y="1120689"/>
            <a:ext cx="9142413" cy="5047589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03200" y="1237242"/>
            <a:ext cx="4265613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4"/>
          </p:nvPr>
        </p:nvSpPr>
        <p:spPr>
          <a:xfrm>
            <a:off x="4670662" y="1237242"/>
            <a:ext cx="4269637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191112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4 3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8" y="1120689"/>
            <a:ext cx="9142413" cy="5047589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4"/>
          </p:nvPr>
        </p:nvSpPr>
        <p:spPr>
          <a:xfrm>
            <a:off x="201612" y="1237242"/>
            <a:ext cx="2779776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quarter" idx="25"/>
          </p:nvPr>
        </p:nvSpPr>
        <p:spPr>
          <a:xfrm>
            <a:off x="3181767" y="1237242"/>
            <a:ext cx="2779776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quarter" idx="26"/>
          </p:nvPr>
        </p:nvSpPr>
        <p:spPr>
          <a:xfrm>
            <a:off x="6162796" y="1237242"/>
            <a:ext cx="2779776" cy="493103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5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00600" y="6172200"/>
            <a:ext cx="4114800" cy="571500"/>
          </a:xfrm>
        </p:spPr>
        <p:txBody>
          <a:bodyPr bIns="100584" anchor="b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2 1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8" y="1821558"/>
            <a:ext cx="9142413" cy="3200400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1"/>
          </p:nvPr>
        </p:nvSpPr>
        <p:spPr>
          <a:xfrm>
            <a:off x="203200" y="2022098"/>
            <a:ext cx="8737136" cy="2998636"/>
          </a:xfrm>
        </p:spPr>
        <p:txBody>
          <a:bodyPr vert="horz" lIns="111026" tIns="55513" rIns="111026" bIns="55513" rtlCol="0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765" dirty="0" smtClean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lang="en-US" sz="1765" dirty="0" smtClean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 sz="1324" dirty="0" smtClean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 sz="1324" dirty="0" smtClean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2 2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8" y="1821558"/>
            <a:ext cx="9142413" cy="3200400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 smtClean="0"/>
              <a:t>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4"/>
          </p:nvPr>
        </p:nvSpPr>
        <p:spPr>
          <a:xfrm>
            <a:off x="201613" y="2022098"/>
            <a:ext cx="4264879" cy="2999722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25"/>
          </p:nvPr>
        </p:nvSpPr>
        <p:spPr>
          <a:xfrm>
            <a:off x="4672265" y="2022098"/>
            <a:ext cx="4264879" cy="2999722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66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2 3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8" y="1821558"/>
            <a:ext cx="9142413" cy="3200400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201613" y="2022098"/>
            <a:ext cx="2779776" cy="2999722"/>
          </a:xfrm>
        </p:spPr>
        <p:txBody>
          <a:bodyPr/>
          <a:lstStyle>
            <a:lvl1pPr>
              <a:spcAft>
                <a:spcPts val="0"/>
              </a:spcAft>
              <a:defRPr sz="1765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324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324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25"/>
          </p:nvPr>
        </p:nvSpPr>
        <p:spPr>
          <a:xfrm>
            <a:off x="3181768" y="2022098"/>
            <a:ext cx="2779776" cy="2999722"/>
          </a:xfrm>
        </p:spPr>
        <p:txBody>
          <a:bodyPr/>
          <a:lstStyle>
            <a:lvl1pPr>
              <a:spcAft>
                <a:spcPts val="0"/>
              </a:spcAft>
              <a:defRPr sz="1765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324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324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6"/>
          </p:nvPr>
        </p:nvSpPr>
        <p:spPr>
          <a:xfrm>
            <a:off x="6162796" y="2022098"/>
            <a:ext cx="2779776" cy="2999722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5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ctio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203200" y="1237242"/>
            <a:ext cx="8737600" cy="4931036"/>
          </a:xfrm>
        </p:spPr>
        <p:txBody>
          <a:bodyPr vert="horz" lIns="111026" tIns="55513" rIns="111026" bIns="55513" rtlCol="0">
            <a:normAutofit/>
          </a:bodyPr>
          <a:lstStyle>
            <a:lvl1pPr>
              <a:defRPr lang="en-US" sz="1765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69257" indent="-169257">
              <a:spcBef>
                <a:spcPts val="0"/>
              </a:spcBef>
              <a:defRPr lang="en-US" sz="1765" b="0" kern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9368" indent="-210112">
              <a:buClr>
                <a:schemeClr val="bg2"/>
              </a:buClr>
              <a:buFont typeface="Lucida Grande"/>
              <a:buChar char="-"/>
              <a:defRPr lang="en-US" sz="1324" b="0" kern="0" spc="-7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05436" indent="-210112">
              <a:buClr>
                <a:schemeClr val="accent1"/>
              </a:buClr>
              <a:buFont typeface="Arial"/>
              <a:buChar char="•"/>
              <a:defRPr lang="en-US" sz="1324" b="1" i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69430" indent="-204094"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1029" b="1">
                <a:solidFill>
                  <a:schemeClr val="tx1"/>
                </a:solidFill>
              </a:defRPr>
            </a:lvl5pPr>
            <a:lvl6pPr marL="775558" indent="-155112">
              <a:lnSpc>
                <a:spcPct val="120000"/>
              </a:lnSpc>
              <a:buClr>
                <a:schemeClr val="bg2"/>
              </a:buClr>
              <a:buFont typeface="+mj-lt"/>
              <a:buAutoNum type="alphaUcPeriod"/>
              <a:defRPr sz="1029">
                <a:solidFill>
                  <a:schemeClr val="tx1"/>
                </a:solidFill>
                <a:latin typeface="+mn-lt"/>
              </a:defRPr>
            </a:lvl6pPr>
            <a:lvl7pPr marL="930671" indent="-155112">
              <a:lnSpc>
                <a:spcPct val="120000"/>
              </a:lnSpc>
              <a:buClr>
                <a:schemeClr val="bg2"/>
              </a:buClr>
              <a:buFont typeface="+mj-lt"/>
              <a:buAutoNum type="arabicParenR"/>
              <a:defRPr sz="809" b="1">
                <a:solidFill>
                  <a:schemeClr val="tx1"/>
                </a:solidFill>
                <a:latin typeface="+mn-lt"/>
              </a:defRPr>
            </a:lvl7pPr>
            <a:lvl8pPr marL="1085782" indent="-155112">
              <a:lnSpc>
                <a:spcPct val="120000"/>
              </a:lnSpc>
              <a:buClr>
                <a:schemeClr val="accent1"/>
              </a:buClr>
              <a:buFont typeface="+mj-lt"/>
              <a:buAutoNum type="alphaLcPeriod"/>
              <a:defRPr sz="809">
                <a:solidFill>
                  <a:schemeClr val="tx2"/>
                </a:solidFill>
                <a:latin typeface="+mn-lt"/>
              </a:defRPr>
            </a:lvl8pPr>
          </a:lstStyle>
          <a:p>
            <a:pPr marL="0" lvl="0" indent="0" eaLnBrk="1" hangingPunct="1">
              <a:lnSpc>
                <a:spcPct val="120000"/>
              </a:lnSpc>
              <a:spcBef>
                <a:spcPts val="536"/>
              </a:spcBef>
            </a:pPr>
            <a:r>
              <a:rPr lang="en-US" smtClean="0"/>
              <a:t>Click to edit Master text styles</a:t>
            </a:r>
          </a:p>
          <a:p>
            <a:pPr marL="0" lvl="1" indent="0" eaLnBrk="1" hangingPunct="1">
              <a:lnSpc>
                <a:spcPct val="120000"/>
              </a:lnSpc>
              <a:spcBef>
                <a:spcPts val="536"/>
              </a:spcBef>
            </a:pPr>
            <a:r>
              <a:rPr lang="en-US" smtClean="0"/>
              <a:t>Second level</a:t>
            </a:r>
          </a:p>
          <a:p>
            <a:pPr marL="0" lvl="2" indent="0" eaLnBrk="1" hangingPunct="1">
              <a:lnSpc>
                <a:spcPct val="120000"/>
              </a:lnSpc>
              <a:spcBef>
                <a:spcPts val="536"/>
              </a:spcBef>
            </a:pPr>
            <a:r>
              <a:rPr lang="en-US" smtClean="0"/>
              <a:t>Third level</a:t>
            </a:r>
          </a:p>
          <a:p>
            <a:pPr marL="0" lvl="3" indent="0" eaLnBrk="1" hangingPunct="1">
              <a:lnSpc>
                <a:spcPct val="120000"/>
              </a:lnSpc>
              <a:spcBef>
                <a:spcPts val="536"/>
              </a:spcBef>
            </a:pPr>
            <a:r>
              <a:rPr lang="en-US" smtClean="0"/>
              <a:t>Fourth level</a:t>
            </a:r>
          </a:p>
          <a:p>
            <a:pPr marL="0" lvl="4" indent="0" eaLnBrk="1" hangingPunct="1">
              <a:lnSpc>
                <a:spcPct val="120000"/>
              </a:lnSpc>
              <a:spcBef>
                <a:spcPts val="536"/>
              </a:spcBef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lvl="0"/>
            <a:fld id="{CA2E1E93-11B9-464E-AF21-E2369226A36F}" type="slidenum">
              <a:rPr lang="en-US" sz="882" smtClean="0"/>
              <a:pPr lvl="0"/>
              <a:t>‹#›</a:t>
            </a:fld>
            <a:endParaRPr lang="en-US" sz="882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enter footnote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013104"/>
          </a:xfrm>
        </p:spPr>
        <p:txBody>
          <a:bodyPr anchor="b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75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1"/>
            <a:ext cx="7772400" cy="1546475"/>
          </a:xfrm>
          <a:prstGeom prst="rect">
            <a:avLst/>
          </a:prstGeom>
          <a:noFill/>
          <a:ln>
            <a:noFill/>
          </a:ln>
        </p:spPr>
        <p:txBody>
          <a:bodyPr lIns="124338" tIns="124338" rIns="124338" bIns="124338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6"/>
          </a:xfrm>
          <a:prstGeom prst="rect">
            <a:avLst/>
          </a:prstGeom>
          <a:noFill/>
          <a:ln>
            <a:noFill/>
          </a:ln>
        </p:spPr>
        <p:txBody>
          <a:bodyPr lIns="124338" tIns="124338" rIns="124338" bIns="124338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374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 Title and Content w/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686800" cy="4364664"/>
          </a:xfrm>
        </p:spPr>
        <p:txBody>
          <a:bodyPr/>
          <a:lstStyle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00600" y="6172200"/>
            <a:ext cx="4114800" cy="571500"/>
          </a:xfrm>
        </p:spPr>
        <p:txBody>
          <a:bodyPr bIns="100584" anchor="b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6"/>
          </p:nvPr>
        </p:nvSpPr>
        <p:spPr>
          <a:xfrm>
            <a:off x="232144" y="5582097"/>
            <a:ext cx="8686800" cy="457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 Non-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400"/>
            </a:lvl1pPr>
            <a:lvl2pPr marL="0" indent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  <a:defRPr sz="1800" b="1" i="0">
                <a:solidFill>
                  <a:schemeClr val="tx1"/>
                </a:solidFill>
              </a:defRPr>
            </a:lvl2pPr>
            <a:lvl3pPr marL="0" indent="0">
              <a:lnSpc>
                <a:spcPct val="150000"/>
              </a:lnSpc>
              <a:spcAft>
                <a:spcPts val="300"/>
              </a:spcAft>
              <a:defRPr sz="1600" b="0"/>
            </a:lvl3pPr>
            <a:lvl4pPr>
              <a:lnSpc>
                <a:spcPct val="150000"/>
              </a:lnSpc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00600" y="6172200"/>
            <a:ext cx="4114800" cy="571500"/>
          </a:xfrm>
        </p:spPr>
        <p:txBody>
          <a:bodyPr bIns="100584" anchor="b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00600" y="6172200"/>
            <a:ext cx="4114800" cy="571500"/>
          </a:xfrm>
        </p:spPr>
        <p:txBody>
          <a:bodyPr bIns="100584" anchor="b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12" descr="blueHeaderPlai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76073" y="2628900"/>
            <a:ext cx="8001000" cy="12573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 Report Analysis plus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686800" cy="1714499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00600" y="6172200"/>
            <a:ext cx="4114800" cy="571500"/>
          </a:xfrm>
        </p:spPr>
        <p:txBody>
          <a:bodyPr bIns="100584" anchor="b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228600" y="2857500"/>
            <a:ext cx="8686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 Side-by-Side Report Analysis plus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3200400" cy="4906925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00600" y="6172200"/>
            <a:ext cx="4114800" cy="571500"/>
          </a:xfrm>
        </p:spPr>
        <p:txBody>
          <a:bodyPr bIns="100584" anchor="b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228600" indent="0">
              <a:defRPr>
                <a:solidFill>
                  <a:schemeClr val="accent3"/>
                </a:solidFill>
              </a:defRPr>
            </a:lvl3pPr>
            <a:lvl4pPr marL="228600" indent="0">
              <a:defRPr sz="1400" b="0">
                <a:solidFill>
                  <a:schemeClr val="tx1"/>
                </a:solidFill>
              </a:defRPr>
            </a:lvl4pPr>
            <a:lvl5pPr marL="2286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646968" y="1148316"/>
            <a:ext cx="5257800" cy="4909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NUL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28600" y="0"/>
            <a:ext cx="868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872" tIns="0" rIns="118872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228600" y="1143001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872" tIns="118872" rIns="118872" bIns="118872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4378325" y="6501150"/>
            <a:ext cx="3873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fld id="{BD84106B-2823-4786-BC06-D18267201E81}" type="slidenum">
              <a:rPr lang="en-US" sz="1000" b="0">
                <a:solidFill>
                  <a:schemeClr val="tx1"/>
                </a:solidFill>
              </a:rPr>
              <a:pPr algn="ctr" eaLnBrk="0" hangingPunct="0">
                <a:defRPr/>
              </a:pPr>
              <a:t>‹#›</a:t>
            </a:fld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2374494" y="6510309"/>
            <a:ext cx="1377941" cy="1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prstTxWarp prst="textNoShape">
              <a:avLst/>
            </a:prstTxWarp>
            <a:spAutoFit/>
          </a:bodyPr>
          <a:lstStyle/>
          <a:p>
            <a:pPr algn="l">
              <a:lnSpc>
                <a:spcPts val="650"/>
              </a:lnSpc>
              <a:spcAft>
                <a:spcPts val="0"/>
              </a:spcAft>
              <a:defRPr/>
            </a:pPr>
            <a:r>
              <a:rPr lang="en-US" sz="700" b="0" kern="12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rPr>
              <a:t>© comScore, Inc. </a:t>
            </a:r>
            <a:r>
              <a:rPr lang="en-US" sz="700" b="0" kern="1200" baseline="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rPr>
              <a:t>   </a:t>
            </a:r>
            <a:r>
              <a:rPr lang="en-US" sz="700" b="0" kern="12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rPr>
              <a:t>Proprietary.</a:t>
            </a:r>
          </a:p>
        </p:txBody>
      </p:sp>
      <p:pic>
        <p:nvPicPr>
          <p:cNvPr id="31" name="Picture 12" descr="blueHeaderPlain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4" descr="cS_newlogo_3inch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46063" y="6370638"/>
            <a:ext cx="18288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" descr="orangetop.jpg"/>
          <p:cNvPicPr>
            <a:picLocks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flipV="1">
            <a:off x="0" y="914400"/>
            <a:ext cx="9144000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Layout Structure Guides" hidden="1"/>
          <p:cNvGrpSpPr/>
          <p:nvPr/>
        </p:nvGrpSpPr>
        <p:grpSpPr>
          <a:xfrm>
            <a:off x="228600" y="118872"/>
            <a:ext cx="8686800" cy="6510528"/>
            <a:chOff x="228600" y="118872"/>
            <a:chExt cx="8686800" cy="6510528"/>
          </a:xfrm>
        </p:grpSpPr>
        <p:sp>
          <p:nvSpPr>
            <p:cNvPr id="45" name="Rectangle 44"/>
            <p:cNvSpPr/>
            <p:nvPr userDrawn="1"/>
          </p:nvSpPr>
          <p:spPr bwMode="auto">
            <a:xfrm>
              <a:off x="228600" y="1143000"/>
              <a:ext cx="8686800" cy="502920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23" charset="0"/>
                <a:ea typeface="ＭＳ Ｐゴシック" pitchFamily="-123" charset="-128"/>
                <a:cs typeface="ＭＳ Ｐゴシック" pitchFamily="-123" charset="-128"/>
              </a:endParaRPr>
            </a:p>
          </p:txBody>
        </p:sp>
        <p:sp>
          <p:nvSpPr>
            <p:cNvPr id="46" name="Rectangle 45"/>
            <p:cNvSpPr/>
            <p:nvPr userDrawn="1"/>
          </p:nvSpPr>
          <p:spPr bwMode="auto">
            <a:xfrm>
              <a:off x="228600" y="118872"/>
              <a:ext cx="8686800" cy="68580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23" charset="0"/>
                <a:ea typeface="ＭＳ Ｐゴシック" pitchFamily="-123" charset="-128"/>
                <a:cs typeface="ＭＳ Ｐゴシック" pitchFamily="-123" charset="-128"/>
              </a:endParaRPr>
            </a:p>
          </p:txBody>
        </p:sp>
        <p:sp>
          <p:nvSpPr>
            <p:cNvPr id="47" name="Rectangle 46"/>
            <p:cNvSpPr/>
            <p:nvPr userDrawn="1"/>
          </p:nvSpPr>
          <p:spPr bwMode="auto">
            <a:xfrm>
              <a:off x="228600" y="6172200"/>
              <a:ext cx="8686800" cy="45720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23" charset="0"/>
                <a:ea typeface="ＭＳ Ｐゴシック" pitchFamily="-123" charset="-128"/>
                <a:cs typeface="ＭＳ Ｐゴシック" pitchFamily="-123" charset="-128"/>
              </a:endParaRPr>
            </a:p>
          </p:txBody>
        </p:sp>
        <p:sp>
          <p:nvSpPr>
            <p:cNvPr id="48" name="Rectangle 47"/>
            <p:cNvSpPr/>
            <p:nvPr userDrawn="1"/>
          </p:nvSpPr>
          <p:spPr bwMode="auto">
            <a:xfrm>
              <a:off x="228600" y="1600200"/>
              <a:ext cx="4229100" cy="4455041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23" charset="0"/>
                <a:ea typeface="ＭＳ Ｐゴシック" pitchFamily="-123" charset="-128"/>
                <a:cs typeface="ＭＳ Ｐゴシック" pitchFamily="-123" charset="-128"/>
              </a:endParaRPr>
            </a:p>
          </p:txBody>
        </p:sp>
        <p:sp>
          <p:nvSpPr>
            <p:cNvPr id="49" name="Rectangle 48"/>
            <p:cNvSpPr/>
            <p:nvPr userDrawn="1"/>
          </p:nvSpPr>
          <p:spPr bwMode="auto">
            <a:xfrm>
              <a:off x="4686300" y="1600200"/>
              <a:ext cx="4229100" cy="4455041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23" charset="0"/>
                <a:ea typeface="ＭＳ Ｐゴシック" pitchFamily="-123" charset="-128"/>
                <a:cs typeface="ＭＳ Ｐゴシック" pitchFamily="-123" charset="-128"/>
              </a:endParaRPr>
            </a:p>
          </p:txBody>
        </p:sp>
        <p:sp>
          <p:nvSpPr>
            <p:cNvPr id="50" name="Rectangle 49"/>
            <p:cNvSpPr/>
            <p:nvPr userDrawn="1"/>
          </p:nvSpPr>
          <p:spPr bwMode="auto">
            <a:xfrm>
              <a:off x="342900" y="457200"/>
              <a:ext cx="8458200" cy="34290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23" charset="0"/>
                <a:ea typeface="ＭＳ Ｐゴシック" pitchFamily="-123" charset="-128"/>
                <a:cs typeface="ＭＳ Ｐゴシック" pitchFamily="-123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0" r:id="rId18"/>
    <p:sldLayoutId id="2147483682" r:id="rId19"/>
    <p:sldLayoutId id="2147483708" r:id="rId20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23" charset="0"/>
          <a:ea typeface="MS PGothic" charset="0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23" charset="0"/>
          <a:ea typeface="MS PGothic" charset="0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23" charset="0"/>
          <a:ea typeface="MS PGothic" charset="0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23" charset="0"/>
          <a:ea typeface="MS PGothic" charset="0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23" charset="0"/>
          <a:ea typeface="MS PGothic" charset="0"/>
          <a:cs typeface="MS PGothic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23" charset="0"/>
          <a:ea typeface="MS PGothic" charset="0"/>
          <a:cs typeface="MS PGothic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23" charset="0"/>
          <a:ea typeface="MS PGothic" charset="0"/>
          <a:cs typeface="MS PGothic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123" charset="0"/>
          <a:ea typeface="MS PGothic" charset="0"/>
          <a:cs typeface="MS PGothic" charset="0"/>
        </a:defRPr>
      </a:lvl9pPr>
    </p:titleStyle>
    <p:bodyStyle>
      <a:lvl1pPr marL="228600" indent="-228600" algn="l" rtl="0" eaLnBrk="1" fontAlgn="ctr" hangingPunct="1">
        <a:spcBef>
          <a:spcPts val="600"/>
        </a:spcBef>
        <a:spcAft>
          <a:spcPts val="600"/>
        </a:spcAft>
        <a:buClr>
          <a:srgbClr val="4B4B4B"/>
        </a:buClr>
        <a:buSzPct val="110000"/>
        <a:buFont typeface="Wingdings" pitchFamily="-123" charset="2"/>
        <a:buChar char="§"/>
        <a:tabLst>
          <a:tab pos="1262063" algn="l"/>
        </a:tabLst>
        <a:defRPr sz="1800" b="1">
          <a:solidFill>
            <a:srgbClr val="4B4B4B"/>
          </a:solidFill>
          <a:latin typeface="+mn-lt"/>
          <a:ea typeface="+mn-ea"/>
          <a:cs typeface="+mn-cs"/>
        </a:defRPr>
      </a:lvl1pPr>
      <a:lvl2pPr marL="457200" indent="-228600" algn="l" rtl="0" eaLnBrk="1" fontAlgn="ctr" hangingPunct="1">
        <a:lnSpc>
          <a:spcPct val="110000"/>
        </a:lnSpc>
        <a:spcBef>
          <a:spcPct val="0"/>
        </a:spcBef>
        <a:spcAft>
          <a:spcPts val="300"/>
        </a:spcAft>
        <a:buClr>
          <a:schemeClr val="accent1"/>
        </a:buClr>
        <a:buSzPct val="90000"/>
        <a:buChar char="–"/>
        <a:tabLst>
          <a:tab pos="1262063" algn="l"/>
        </a:tabLst>
        <a:defRPr sz="1800">
          <a:solidFill>
            <a:srgbClr val="3878A4"/>
          </a:solidFill>
          <a:latin typeface="+mn-lt"/>
          <a:ea typeface="+mn-ea"/>
          <a:cs typeface="+mn-cs"/>
        </a:defRPr>
      </a:lvl2pPr>
      <a:lvl3pPr marL="457200" indent="0" algn="l" rtl="0" eaLnBrk="1" fontAlgn="ctr" hangingPunct="1">
        <a:spcBef>
          <a:spcPts val="300"/>
        </a:spcBef>
        <a:spcAft>
          <a:spcPts val="300"/>
        </a:spcAft>
        <a:buClr>
          <a:schemeClr val="tx1"/>
        </a:buClr>
        <a:buFont typeface="Times" pitchFamily="-123" charset="0"/>
        <a:tabLst>
          <a:tab pos="1262063" algn="l"/>
        </a:tabLst>
        <a:defRPr sz="1400" b="1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rtl="0" eaLnBrk="1" fontAlgn="base" hangingPunct="1">
        <a:spcBef>
          <a:spcPct val="0"/>
        </a:spcBef>
        <a:spcAft>
          <a:spcPts val="300"/>
        </a:spcAft>
        <a:buClr>
          <a:srgbClr val="000000"/>
        </a:buClr>
        <a:buFont typeface="MS PGothic" charset="0"/>
        <a:tabLst>
          <a:tab pos="1262063" algn="l"/>
        </a:tabLst>
        <a:defRPr sz="1200" b="1">
          <a:solidFill>
            <a:schemeClr val="accent3"/>
          </a:solidFill>
          <a:latin typeface="+mn-lt"/>
          <a:ea typeface="+mn-ea"/>
          <a:cs typeface="+mn-cs"/>
        </a:defRPr>
      </a:lvl4pPr>
      <a:lvl5pPr marL="0" indent="0" algn="l" rtl="0" eaLnBrk="1" fontAlgn="base" hangingPunct="1">
        <a:spcBef>
          <a:spcPct val="0"/>
        </a:spcBef>
        <a:spcAft>
          <a:spcPts val="300"/>
        </a:spcAft>
        <a:buClr>
          <a:srgbClr val="000000"/>
        </a:buClr>
        <a:buFont typeface="Arial" pitchFamily="-123" charset="0"/>
        <a:tabLst>
          <a:tab pos="1262063" algn="l"/>
        </a:tabLst>
        <a:defRPr sz="1200" b="0">
          <a:solidFill>
            <a:schemeClr val="tx1"/>
          </a:solidFill>
          <a:latin typeface="+mn-lt"/>
          <a:ea typeface="+mn-ea"/>
          <a:cs typeface="+mn-cs"/>
        </a:defRPr>
      </a:lvl5pPr>
      <a:lvl6pPr marL="2171700" indent="-228600" algn="l" rtl="0" eaLnBrk="1" fontAlgn="base" hangingPunct="1">
        <a:spcBef>
          <a:spcPct val="0"/>
        </a:spcBef>
        <a:spcAft>
          <a:spcPct val="25000"/>
        </a:spcAft>
        <a:buClr>
          <a:srgbClr val="000000"/>
        </a:buClr>
        <a:buFont typeface="Arial" pitchFamily="-123" charset="0"/>
        <a:tabLst>
          <a:tab pos="342900" algn="l"/>
          <a:tab pos="1657350" algn="l"/>
        </a:tabLst>
        <a:defRPr sz="1200">
          <a:solidFill>
            <a:srgbClr val="4B4B4B"/>
          </a:solidFill>
          <a:latin typeface="+mn-lt"/>
          <a:ea typeface="+mn-ea"/>
          <a:cs typeface="+mn-cs"/>
        </a:defRPr>
      </a:lvl6pPr>
      <a:lvl7pPr marL="2628900" indent="-228600" algn="l" rtl="0" eaLnBrk="1" fontAlgn="base" hangingPunct="1">
        <a:spcBef>
          <a:spcPct val="0"/>
        </a:spcBef>
        <a:spcAft>
          <a:spcPct val="25000"/>
        </a:spcAft>
        <a:buClr>
          <a:srgbClr val="000000"/>
        </a:buClr>
        <a:buFont typeface="Arial" pitchFamily="-123" charset="0"/>
        <a:tabLst>
          <a:tab pos="342900" algn="l"/>
          <a:tab pos="1657350" algn="l"/>
        </a:tabLst>
        <a:defRPr sz="1200">
          <a:solidFill>
            <a:srgbClr val="4B4B4B"/>
          </a:solidFill>
          <a:latin typeface="+mn-lt"/>
          <a:ea typeface="+mn-ea"/>
          <a:cs typeface="+mn-cs"/>
        </a:defRPr>
      </a:lvl7pPr>
      <a:lvl8pPr marL="3086100" indent="-228600" algn="l" rtl="0" eaLnBrk="1" fontAlgn="base" hangingPunct="1">
        <a:spcBef>
          <a:spcPct val="0"/>
        </a:spcBef>
        <a:spcAft>
          <a:spcPct val="25000"/>
        </a:spcAft>
        <a:buClr>
          <a:srgbClr val="000000"/>
        </a:buClr>
        <a:buFont typeface="Arial" pitchFamily="-123" charset="0"/>
        <a:tabLst>
          <a:tab pos="342900" algn="l"/>
          <a:tab pos="1657350" algn="l"/>
        </a:tabLst>
        <a:defRPr sz="1200">
          <a:solidFill>
            <a:srgbClr val="4B4B4B"/>
          </a:solidFill>
          <a:latin typeface="+mn-lt"/>
          <a:ea typeface="+mn-ea"/>
          <a:cs typeface="+mn-cs"/>
        </a:defRPr>
      </a:lvl8pPr>
      <a:lvl9pPr marL="3543300" indent="-228600" algn="l" rtl="0" eaLnBrk="1" fontAlgn="base" hangingPunct="1">
        <a:spcBef>
          <a:spcPct val="0"/>
        </a:spcBef>
        <a:spcAft>
          <a:spcPct val="25000"/>
        </a:spcAft>
        <a:buClr>
          <a:srgbClr val="000000"/>
        </a:buClr>
        <a:buFont typeface="Arial" pitchFamily="-123" charset="0"/>
        <a:tabLst>
          <a:tab pos="342900" algn="l"/>
          <a:tab pos="1657350" algn="l"/>
        </a:tabLst>
        <a:defRPr sz="1200">
          <a:solidFill>
            <a:srgbClr val="4B4B4B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41059"/>
            <a:ext cx="8737600" cy="4931036"/>
          </a:xfrm>
          <a:prstGeom prst="rect">
            <a:avLst/>
          </a:prstGeom>
        </p:spPr>
        <p:txBody>
          <a:bodyPr vert="horz" lIns="111026" tIns="55513" rIns="111026" bIns="555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  <a:prstGeom prst="rect">
            <a:avLst/>
          </a:prstGeom>
        </p:spPr>
        <p:txBody>
          <a:bodyPr vert="horz" lIns="111026" tIns="0" rIns="111026" bIns="55513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7551994" y="6231467"/>
            <a:ext cx="1008478" cy="458258"/>
          </a:xfrm>
          <a:prstGeom prst="rect">
            <a:avLst/>
          </a:prstGeom>
        </p:spPr>
        <p:txBody>
          <a:bodyPr vert="horz" lIns="0" tIns="40816" rIns="0" bIns="40816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700" b="0" kern="1200" smtClean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80"/>
              </a:lnSpc>
            </a:pPr>
            <a:r>
              <a:rPr lang="en-US" sz="515" dirty="0" smtClean="0"/>
              <a:t>© comScore, Inc. Proprietary.</a:t>
            </a:r>
            <a:endParaRPr lang="en-US" sz="515" dirty="0"/>
          </a:p>
        </p:txBody>
      </p:sp>
      <p:pic>
        <p:nvPicPr>
          <p:cNvPr id="9" name="Picture 14" descr="cS_newlogo_3inch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6063" y="6400522"/>
            <a:ext cx="1176558" cy="274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7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eaLnBrk="1" hangingPunct="1">
        <a:defRPr sz="2353" b="1">
          <a:solidFill>
            <a:schemeClr val="tx2"/>
          </a:solidFill>
          <a:latin typeface="+mn-lt"/>
          <a:cs typeface="Arial"/>
        </a:defRPr>
      </a:lvl1pPr>
    </p:titleStyle>
    <p:bodyStyle>
      <a:lvl1pPr marL="0" indent="0" eaLnBrk="1" hangingPunct="1">
        <a:lnSpc>
          <a:spcPct val="120000"/>
        </a:lnSpc>
        <a:spcBef>
          <a:spcPts val="0"/>
        </a:spcBef>
        <a:spcAft>
          <a:spcPts val="0"/>
        </a:spcAft>
        <a:defRPr lang="en-US" sz="1765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169257" indent="-169257" eaLnBrk="1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lang="en-US" sz="1765" b="0" kern="0" baseline="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291822" indent="-122566" eaLnBrk="1" hangingPunct="1">
        <a:lnSpc>
          <a:spcPct val="12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̵"/>
        <a:defRPr lang="en-US" sz="1324" b="0" kern="0" spc="-7" baseline="0" dirty="0">
          <a:solidFill>
            <a:schemeClr val="bg2"/>
          </a:solidFill>
          <a:latin typeface="+mn-lt"/>
          <a:ea typeface="+mn-ea"/>
          <a:cs typeface="+mn-cs"/>
        </a:defRPr>
      </a:lvl3pPr>
      <a:lvl4pPr marL="462246" indent="-166923" eaLnBrk="1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/>
        <a:defRPr lang="en-US" sz="1324" b="1" i="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462246" indent="0" algn="l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tabLst>
          <a:tab pos="1126772" algn="l"/>
        </a:tabLst>
        <a:defRPr lang="en-US" sz="1103" b="0" dirty="0">
          <a:solidFill>
            <a:schemeClr val="accent3"/>
          </a:solidFill>
          <a:latin typeface="+mn-lt"/>
          <a:ea typeface="+mn-ea"/>
          <a:cs typeface="+mn-cs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comscore.com/press/release.asp?press=1099" TargetMode="External"/><Relationship Id="rId5" Type="http://schemas.openxmlformats.org/officeDocument/2006/relationships/image" Target="../media/image115.jpeg"/><Relationship Id="rId4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slideLayout" Target="../slideLayouts/slideLayout19.xml"/><Relationship Id="rId7" Type="http://schemas.microsoft.com/office/2007/relationships/hdphoto" Target="../media/hdphoto1.wdp"/><Relationship Id="rId12" Type="http://schemas.openxmlformats.org/officeDocument/2006/relationships/image" Target="../media/image13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2.png"/><Relationship Id="rId11" Type="http://schemas.openxmlformats.org/officeDocument/2006/relationships/image" Target="../media/image135.jpeg"/><Relationship Id="rId5" Type="http://schemas.openxmlformats.org/officeDocument/2006/relationships/image" Target="../media/image131.emf"/><Relationship Id="rId10" Type="http://schemas.openxmlformats.org/officeDocument/2006/relationships/image" Target="../media/image134.png"/><Relationship Id="rId4" Type="http://schemas.openxmlformats.org/officeDocument/2006/relationships/oleObject" Target="../embeddings/oleObject1.bin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jpeg"/><Relationship Id="rId21" Type="http://schemas.openxmlformats.org/officeDocument/2006/relationships/image" Target="../media/image22.jpe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jpg"/><Relationship Id="rId84" Type="http://schemas.openxmlformats.org/officeDocument/2006/relationships/image" Target="../media/image82.png"/><Relationship Id="rId89" Type="http://schemas.openxmlformats.org/officeDocument/2006/relationships/image" Target="../media/image87.jpeg"/><Relationship Id="rId112" Type="http://schemas.openxmlformats.org/officeDocument/2006/relationships/image" Target="../media/image110.png"/><Relationship Id="rId16" Type="http://schemas.openxmlformats.org/officeDocument/2006/relationships/image" Target="../media/image17.jpeg"/><Relationship Id="rId107" Type="http://schemas.openxmlformats.org/officeDocument/2006/relationships/image" Target="../media/image105.png"/><Relationship Id="rId11" Type="http://schemas.openxmlformats.org/officeDocument/2006/relationships/hyperlink" Target="http://www.timewarnercable.com/Milwaukee/" TargetMode="External"/><Relationship Id="rId32" Type="http://schemas.openxmlformats.org/officeDocument/2006/relationships/image" Target="../media/image32.jpe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5" Type="http://schemas.openxmlformats.org/officeDocument/2006/relationships/image" Target="../media/image7.png"/><Relationship Id="rId90" Type="http://schemas.openxmlformats.org/officeDocument/2006/relationships/image" Target="../media/image88.jpeg"/><Relationship Id="rId95" Type="http://schemas.openxmlformats.org/officeDocument/2006/relationships/image" Target="../media/image93.jpeg"/><Relationship Id="rId22" Type="http://schemas.openxmlformats.org/officeDocument/2006/relationships/image" Target="../media/image23.png"/><Relationship Id="rId27" Type="http://schemas.openxmlformats.org/officeDocument/2006/relationships/image" Target="../media/image27.png"/><Relationship Id="rId43" Type="http://schemas.openxmlformats.org/officeDocument/2006/relationships/image" Target="../media/image41.gif"/><Relationship Id="rId48" Type="http://schemas.openxmlformats.org/officeDocument/2006/relationships/image" Target="../media/image46.jpe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113" Type="http://schemas.openxmlformats.org/officeDocument/2006/relationships/image" Target="../media/image111.png"/><Relationship Id="rId80" Type="http://schemas.openxmlformats.org/officeDocument/2006/relationships/image" Target="../media/image78.png"/><Relationship Id="rId85" Type="http://schemas.openxmlformats.org/officeDocument/2006/relationships/image" Target="../media/image83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33" Type="http://schemas.openxmlformats.org/officeDocument/2006/relationships/hyperlink" Target="http://www.wpp.com/wpp/" TargetMode="External"/><Relationship Id="rId38" Type="http://schemas.openxmlformats.org/officeDocument/2006/relationships/image" Target="../media/image36.jpeg"/><Relationship Id="rId59" Type="http://schemas.openxmlformats.org/officeDocument/2006/relationships/image" Target="../media/image57.jpe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54" Type="http://schemas.openxmlformats.org/officeDocument/2006/relationships/image" Target="../media/image52.png"/><Relationship Id="rId70" Type="http://schemas.openxmlformats.org/officeDocument/2006/relationships/image" Target="../media/image68.png"/><Relationship Id="rId75" Type="http://schemas.openxmlformats.org/officeDocument/2006/relationships/image" Target="../media/image73.jpe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15" Type="http://schemas.openxmlformats.org/officeDocument/2006/relationships/image" Target="../media/image16.jpeg"/><Relationship Id="rId23" Type="http://schemas.openxmlformats.org/officeDocument/2006/relationships/hyperlink" Target="http://www.petsmart.com/ps/main.jsp?ASSORTMENT%3c%3east_id=2534374302023687&amp;bmUID=1179240180487" TargetMode="External"/><Relationship Id="rId28" Type="http://schemas.openxmlformats.org/officeDocument/2006/relationships/image" Target="../media/image28.png"/><Relationship Id="rId36" Type="http://schemas.openxmlformats.org/officeDocument/2006/relationships/image" Target="../media/image34.png"/><Relationship Id="rId49" Type="http://schemas.openxmlformats.org/officeDocument/2006/relationships/image" Target="../media/image47.jpeg"/><Relationship Id="rId57" Type="http://schemas.openxmlformats.org/officeDocument/2006/relationships/image" Target="../media/image55.png"/><Relationship Id="rId106" Type="http://schemas.openxmlformats.org/officeDocument/2006/relationships/image" Target="../media/image104.jpeg"/><Relationship Id="rId10" Type="http://schemas.openxmlformats.org/officeDocument/2006/relationships/image" Target="../media/image12.jpeg"/><Relationship Id="rId31" Type="http://schemas.openxmlformats.org/officeDocument/2006/relationships/image" Target="../media/image31.jpeg"/><Relationship Id="rId44" Type="http://schemas.openxmlformats.org/officeDocument/2006/relationships/image" Target="../media/image42.wmf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jpe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9" Type="http://schemas.openxmlformats.org/officeDocument/2006/relationships/image" Target="../media/image37.jpeg"/><Relationship Id="rId109" Type="http://schemas.openxmlformats.org/officeDocument/2006/relationships/image" Target="../media/image107.png"/><Relationship Id="rId34" Type="http://schemas.openxmlformats.org/officeDocument/2006/relationships/image" Target="../media/image33.png"/><Relationship Id="rId50" Type="http://schemas.openxmlformats.org/officeDocument/2006/relationships/image" Target="../media/image48.jpeg"/><Relationship Id="rId55" Type="http://schemas.openxmlformats.org/officeDocument/2006/relationships/image" Target="../media/image53.jpeg"/><Relationship Id="rId76" Type="http://schemas.openxmlformats.org/officeDocument/2006/relationships/image" Target="../media/image74.jpe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7" Type="http://schemas.openxmlformats.org/officeDocument/2006/relationships/image" Target="../media/image9.png"/><Relationship Id="rId71" Type="http://schemas.openxmlformats.org/officeDocument/2006/relationships/image" Target="../media/image69.png"/><Relationship Id="rId92" Type="http://schemas.openxmlformats.org/officeDocument/2006/relationships/image" Target="../media/image90.jpe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38.png"/><Relationship Id="rId45" Type="http://schemas.openxmlformats.org/officeDocument/2006/relationships/image" Target="../media/image43.wmf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110" Type="http://schemas.openxmlformats.org/officeDocument/2006/relationships/image" Target="../media/image108.jpeg"/><Relationship Id="rId61" Type="http://schemas.openxmlformats.org/officeDocument/2006/relationships/image" Target="../media/image59.jpeg"/><Relationship Id="rId82" Type="http://schemas.openxmlformats.org/officeDocument/2006/relationships/image" Target="../media/image80.jpeg"/><Relationship Id="rId19" Type="http://schemas.openxmlformats.org/officeDocument/2006/relationships/image" Target="../media/image20.png"/><Relationship Id="rId14" Type="http://schemas.openxmlformats.org/officeDocument/2006/relationships/image" Target="../media/image15.jpeg"/><Relationship Id="rId30" Type="http://schemas.openxmlformats.org/officeDocument/2006/relationships/image" Target="../media/image30.jpeg"/><Relationship Id="rId35" Type="http://schemas.openxmlformats.org/officeDocument/2006/relationships/hyperlink" Target="http://www.omnicomgroup.com/" TargetMode="External"/><Relationship Id="rId56" Type="http://schemas.openxmlformats.org/officeDocument/2006/relationships/image" Target="../media/image54.png"/><Relationship Id="rId77" Type="http://schemas.openxmlformats.org/officeDocument/2006/relationships/image" Target="../media/image75.jpe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8" Type="http://schemas.openxmlformats.org/officeDocument/2006/relationships/image" Target="../media/image10.wmf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jpeg"/><Relationship Id="rId98" Type="http://schemas.openxmlformats.org/officeDocument/2006/relationships/image" Target="../media/image96.png"/><Relationship Id="rId3" Type="http://schemas.openxmlformats.org/officeDocument/2006/relationships/hyperlink" Target="http://images.google.com/imgres?imgurl=http://money.cnn.com/blogs/browser/uploaded_images/logo_facebook-rgb-7inch-706175.jpg&amp;imgrefurl=http://profile.myspace.com/index.cfm?fuseaction=user.viewprofile&amp;friendID=25325&amp;h=385&amp;w=1024&amp;sz=25&amp;hl=en&amp;start=17&amp;tbnid=YHvOddNaq6jV_M:&amp;tbnh=56&amp;tbnw=150&amp;prev=/images?q=facebook&amp;gbv=2&amp;svnum=10&amp;hl=en" TargetMode="External"/><Relationship Id="rId25" Type="http://schemas.openxmlformats.org/officeDocument/2006/relationships/image" Target="../media/image25.jpeg"/><Relationship Id="rId46" Type="http://schemas.openxmlformats.org/officeDocument/2006/relationships/image" Target="../media/image44.png"/><Relationship Id="rId67" Type="http://schemas.openxmlformats.org/officeDocument/2006/relationships/image" Target="../media/image65.png"/><Relationship Id="rId20" Type="http://schemas.openxmlformats.org/officeDocument/2006/relationships/image" Target="../media/image21.png"/><Relationship Id="rId41" Type="http://schemas.openxmlformats.org/officeDocument/2006/relationships/image" Target="../media/image39.png"/><Relationship Id="rId62" Type="http://schemas.openxmlformats.org/officeDocument/2006/relationships/image" Target="../media/image60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111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comScore</a:t>
            </a:r>
            <a:r>
              <a:rPr lang="en-US" dirty="0" smtClean="0"/>
              <a:t>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Lessons Learned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Magid Abraham</a:t>
            </a:r>
          </a:p>
          <a:p>
            <a:r>
              <a:rPr lang="en-US" dirty="0" smtClean="0"/>
              <a:t>Executive Chairman </a:t>
            </a:r>
            <a:r>
              <a:rPr lang="en-US" dirty="0" smtClean="0"/>
              <a:t>and co-Founder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5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000" dirty="0" smtClean="0"/>
              <a:t>Thriving through innovation:</a:t>
            </a:r>
          </a:p>
          <a:p>
            <a:pPr lvl="1"/>
            <a:r>
              <a:rPr lang="en-US" sz="2000" dirty="0" smtClean="0"/>
              <a:t>Identified critical market opportunities and got there first</a:t>
            </a:r>
          </a:p>
          <a:p>
            <a:pPr lvl="2"/>
            <a:r>
              <a:rPr lang="en-US" sz="1600" dirty="0" smtClean="0"/>
              <a:t>Search, Video, Audio Measurement</a:t>
            </a:r>
          </a:p>
          <a:p>
            <a:pPr lvl="2"/>
            <a:r>
              <a:rPr lang="en-US" sz="1600" dirty="0" smtClean="0"/>
              <a:t>Campaign Effectiveness</a:t>
            </a:r>
          </a:p>
          <a:p>
            <a:pPr lvl="1"/>
            <a:r>
              <a:rPr lang="en-US" sz="2000" dirty="0" smtClean="0"/>
              <a:t>Maintained a minimum competitive lead of 2 years</a:t>
            </a:r>
          </a:p>
          <a:p>
            <a:r>
              <a:rPr lang="en-US" sz="2000" dirty="0" smtClean="0"/>
              <a:t>Building network effects:</a:t>
            </a:r>
          </a:p>
          <a:p>
            <a:pPr lvl="1"/>
            <a:r>
              <a:rPr lang="en-US" sz="2000" dirty="0" smtClean="0"/>
              <a:t>Laser focused on winning key influencers: Agencies, Market leaders</a:t>
            </a:r>
          </a:p>
          <a:p>
            <a:pPr lvl="1"/>
            <a:r>
              <a:rPr lang="en-US" sz="2000" dirty="0" smtClean="0"/>
              <a:t>Leveraged the media’s hunger for information</a:t>
            </a:r>
          </a:p>
          <a:p>
            <a:pPr lvl="1"/>
            <a:r>
              <a:rPr lang="en-US" sz="2000" dirty="0" smtClean="0"/>
              <a:t>Thought leadership leads to market leadership</a:t>
            </a:r>
          </a:p>
          <a:p>
            <a:r>
              <a:rPr lang="en-US" sz="2000" dirty="0" smtClean="0"/>
              <a:t>Operated early as a public company to be ready when the time came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Happy Growth Years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53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Public!</a:t>
            </a:r>
            <a:endParaRPr lang="en-US" dirty="0"/>
          </a:p>
        </p:txBody>
      </p:sp>
      <p:pic>
        <p:nvPicPr>
          <p:cNvPr id="2050" name="Picture 2" descr="https://lh3.googleusercontent.com/XzreAouAt1QgtwCQQCq1IuvGDz-P3ki-Ng5oBElT0E0hxxRK6zHXY8_AljI-jHaeGz_A_VGJz9gffviZJKeQSjg2ovQB9bqCBYjX-kz_e-JVFTFhkRk5y8LUnEhBnt61D-0K_P0v6lXNptZTWVl3PHmkvrb9fsZ2cGVP-E0SUaoChmhSMpEIl_GhSuXyClOQVlLP8_v2qZrmw6sjSXKrw0UEda-i8uhMfvGiMPjVfNlt3gFqC6vnHu8lWTovJ1nOu-QKvgJztNcCnv1-hZYpCdkiKvX16_3mmIB1RyevOAq3ilqwezYXI1ZTvlUfrcVrG2gV9ngTZhSa5yXW06Ey88f_qs_XhHnoFDo57DQB3v5Pd2nmtCGk6YaHZ7EXMLQ1LnICpJtqgqY42K5U-IIbc-em1vh8VWLvwukHa20pBV6lEhUH0R4XeP7EgZEQd1GGnFVjU4xx80HipAERoBOSfgBuKcx1oChNj6UTtGzYv8PcFkyF4RFcXLvF_05J5W_iT2rM0blOuNrWQSPk7B0Nz13X44DeYOd3xKP8FryW6X9f2yQo3eGTjxlsZSvXRy3eMxJ5DqvjYSsHYlVzvHdPMpT2Q_2wVgEp=w1359-h906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3" y="1239373"/>
            <a:ext cx="7079529" cy="471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9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4636" name="Rectangle 28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The Happy Growth Years </a:t>
            </a:r>
            <a:br>
              <a:rPr lang="en-US" dirty="0" smtClean="0"/>
            </a:br>
            <a:r>
              <a:rPr lang="en-US" dirty="0" smtClean="0"/>
              <a:t>Strong </a:t>
            </a:r>
            <a:r>
              <a:rPr lang="en-US" dirty="0"/>
              <a:t>Track Record of Innovation</a:t>
            </a:r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5624513"/>
            <a:ext cx="2057400" cy="273050"/>
          </a:xfrm>
          <a:prstGeom prst="rect">
            <a:avLst/>
          </a:prstGeom>
        </p:spPr>
        <p:txBody>
          <a:bodyPr/>
          <a:lstStyle/>
          <a:p>
            <a:fld id="{B11355F4-08A9-4F10-A1A0-84FC77A38062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964610" name="Group 2"/>
          <p:cNvGrpSpPr>
            <a:grpSpLocks/>
          </p:cNvGrpSpPr>
          <p:nvPr/>
        </p:nvGrpSpPr>
        <p:grpSpPr bwMode="auto">
          <a:xfrm>
            <a:off x="1143487" y="1790933"/>
            <a:ext cx="6857027" cy="2971378"/>
            <a:chOff x="0" y="768"/>
            <a:chExt cx="5760" cy="2496"/>
          </a:xfrm>
        </p:grpSpPr>
        <p:pic>
          <p:nvPicPr>
            <p:cNvPr id="964611" name="Picture 3" descr="upcorner-arrow-big"/>
            <p:cNvPicPr>
              <a:picLocks noChangeAspect="1" noChangeArrowheads="1"/>
            </p:cNvPicPr>
            <p:nvPr/>
          </p:nvPicPr>
          <p:blipFill>
            <a:blip r:embed="rId3">
              <a:lum bright="18000" contrast="-24000"/>
            </a:blip>
            <a:srcRect t="12222" b="9999"/>
            <a:stretch>
              <a:fillRect/>
            </a:stretch>
          </p:blipFill>
          <p:spPr bwMode="auto">
            <a:xfrm>
              <a:off x="0" y="768"/>
              <a:ext cx="5760" cy="2496"/>
            </a:xfrm>
            <a:prstGeom prst="rect">
              <a:avLst/>
            </a:prstGeom>
            <a:noFill/>
          </p:spPr>
        </p:pic>
        <p:grpSp>
          <p:nvGrpSpPr>
            <p:cNvPr id="964612" name="Group 4"/>
            <p:cNvGrpSpPr>
              <a:grpSpLocks/>
            </p:cNvGrpSpPr>
            <p:nvPr/>
          </p:nvGrpSpPr>
          <p:grpSpPr bwMode="auto">
            <a:xfrm>
              <a:off x="1469" y="1785"/>
              <a:ext cx="2056" cy="613"/>
              <a:chOff x="1569" y="1607"/>
              <a:chExt cx="2056" cy="613"/>
            </a:xfrm>
          </p:grpSpPr>
          <p:sp>
            <p:nvSpPr>
              <p:cNvPr id="964613" name="WordArt 5"/>
              <p:cNvSpPr>
                <a:spLocks noChangeArrowheads="1" noChangeShapeType="1" noTextEdit="1"/>
              </p:cNvSpPr>
              <p:nvPr/>
            </p:nvSpPr>
            <p:spPr bwMode="gray">
              <a:xfrm>
                <a:off x="1569" y="1619"/>
                <a:ext cx="243" cy="4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tint val="50980"/>
                            <a:invGamma/>
                          </a:schemeClr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 Black"/>
                  </a:rPr>
                  <a:t>1</a:t>
                </a:r>
              </a:p>
            </p:txBody>
          </p:sp>
          <p:sp>
            <p:nvSpPr>
              <p:cNvPr id="964614" name="WordArt 6"/>
              <p:cNvSpPr>
                <a:spLocks noChangeArrowheads="1" noChangeShapeType="1" noTextEdit="1"/>
              </p:cNvSpPr>
              <p:nvPr/>
            </p:nvSpPr>
            <p:spPr bwMode="gray">
              <a:xfrm>
                <a:off x="1845" y="1607"/>
                <a:ext cx="205" cy="23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accent1"/>
                    </a:soli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 Black"/>
                  </a:rPr>
                  <a:t>st</a:t>
                </a:r>
              </a:p>
            </p:txBody>
          </p:sp>
          <p:sp>
            <p:nvSpPr>
              <p:cNvPr id="964615" name="Text Box 7"/>
              <p:cNvSpPr txBox="1">
                <a:spLocks noChangeArrowheads="1"/>
              </p:cNvSpPr>
              <p:nvPr/>
            </p:nvSpPr>
            <p:spPr bwMode="gray">
              <a:xfrm>
                <a:off x="1870" y="1871"/>
                <a:ext cx="1755" cy="34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50" b="1" dirty="0"/>
                  <a:t>to Measure the Search Market (</a:t>
                </a:r>
                <a:r>
                  <a:rPr lang="en-US" sz="1050" b="1" dirty="0" err="1"/>
                  <a:t>qSearch</a:t>
                </a:r>
                <a:r>
                  <a:rPr lang="en-US" sz="1050" b="1" dirty="0"/>
                  <a:t>)</a:t>
                </a:r>
              </a:p>
            </p:txBody>
          </p:sp>
        </p:grpSp>
        <p:grpSp>
          <p:nvGrpSpPr>
            <p:cNvPr id="964616" name="Group 8"/>
            <p:cNvGrpSpPr>
              <a:grpSpLocks/>
            </p:cNvGrpSpPr>
            <p:nvPr/>
          </p:nvGrpSpPr>
          <p:grpSpPr bwMode="auto">
            <a:xfrm>
              <a:off x="2118" y="1426"/>
              <a:ext cx="2950" cy="613"/>
              <a:chOff x="2218" y="1316"/>
              <a:chExt cx="2950" cy="613"/>
            </a:xfrm>
          </p:grpSpPr>
          <p:sp>
            <p:nvSpPr>
              <p:cNvPr id="964617" name="WordArt 9"/>
              <p:cNvSpPr>
                <a:spLocks noChangeArrowheads="1" noChangeShapeType="1" noTextEdit="1"/>
              </p:cNvSpPr>
              <p:nvPr/>
            </p:nvSpPr>
            <p:spPr bwMode="gray">
              <a:xfrm>
                <a:off x="2218" y="1328"/>
                <a:ext cx="243" cy="4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tint val="50980"/>
                            <a:invGamma/>
                          </a:schemeClr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 Black"/>
                  </a:rPr>
                  <a:t>1</a:t>
                </a:r>
              </a:p>
            </p:txBody>
          </p:sp>
          <p:sp>
            <p:nvSpPr>
              <p:cNvPr id="964618" name="WordArt 10"/>
              <p:cNvSpPr>
                <a:spLocks noChangeArrowheads="1" noChangeShapeType="1" noTextEdit="1"/>
              </p:cNvSpPr>
              <p:nvPr/>
            </p:nvSpPr>
            <p:spPr bwMode="gray">
              <a:xfrm>
                <a:off x="2494" y="1316"/>
                <a:ext cx="205" cy="23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accent1"/>
                    </a:soli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 Black"/>
                  </a:rPr>
                  <a:t>st</a:t>
                </a:r>
              </a:p>
            </p:txBody>
          </p:sp>
          <p:sp>
            <p:nvSpPr>
              <p:cNvPr id="964619" name="Text Box 11"/>
              <p:cNvSpPr txBox="1">
                <a:spLocks noChangeArrowheads="1"/>
              </p:cNvSpPr>
              <p:nvPr/>
            </p:nvSpPr>
            <p:spPr bwMode="gray">
              <a:xfrm>
                <a:off x="2519" y="1580"/>
                <a:ext cx="2649" cy="34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50" b="1"/>
                  <a:t>to Deliver a Worldwide Internet Audience Measurement (World Metrix)</a:t>
                </a:r>
              </a:p>
            </p:txBody>
          </p:sp>
        </p:grpSp>
        <p:grpSp>
          <p:nvGrpSpPr>
            <p:cNvPr id="964620" name="Group 12"/>
            <p:cNvGrpSpPr>
              <a:grpSpLocks/>
            </p:cNvGrpSpPr>
            <p:nvPr/>
          </p:nvGrpSpPr>
          <p:grpSpPr bwMode="auto">
            <a:xfrm>
              <a:off x="2785" y="1067"/>
              <a:ext cx="2404" cy="613"/>
              <a:chOff x="2885" y="1072"/>
              <a:chExt cx="2404" cy="613"/>
            </a:xfrm>
          </p:grpSpPr>
          <p:sp>
            <p:nvSpPr>
              <p:cNvPr id="964621" name="WordArt 13"/>
              <p:cNvSpPr>
                <a:spLocks noChangeArrowheads="1" noChangeShapeType="1" noTextEdit="1"/>
              </p:cNvSpPr>
              <p:nvPr/>
            </p:nvSpPr>
            <p:spPr bwMode="gray">
              <a:xfrm>
                <a:off x="2885" y="1084"/>
                <a:ext cx="243" cy="4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tint val="50980"/>
                            <a:invGamma/>
                          </a:schemeClr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 Black"/>
                  </a:rPr>
                  <a:t>1</a:t>
                </a:r>
              </a:p>
            </p:txBody>
          </p:sp>
          <p:sp>
            <p:nvSpPr>
              <p:cNvPr id="964622" name="WordArt 14"/>
              <p:cNvSpPr>
                <a:spLocks noChangeArrowheads="1" noChangeShapeType="1" noTextEdit="1"/>
              </p:cNvSpPr>
              <p:nvPr/>
            </p:nvSpPr>
            <p:spPr bwMode="gray">
              <a:xfrm>
                <a:off x="3161" y="1072"/>
                <a:ext cx="205" cy="23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accent1"/>
                    </a:soli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 Black"/>
                  </a:rPr>
                  <a:t>st</a:t>
                </a:r>
              </a:p>
            </p:txBody>
          </p:sp>
          <p:sp>
            <p:nvSpPr>
              <p:cNvPr id="964623" name="Text Box 15"/>
              <p:cNvSpPr txBox="1">
                <a:spLocks noChangeArrowheads="1"/>
              </p:cNvSpPr>
              <p:nvPr/>
            </p:nvSpPr>
            <p:spPr bwMode="gray">
              <a:xfrm>
                <a:off x="3186" y="1336"/>
                <a:ext cx="2103" cy="34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50" b="1"/>
                  <a:t>Video Streaming Measurement </a:t>
                </a:r>
                <a:br>
                  <a:rPr lang="en-US" sz="1050" b="1"/>
                </a:br>
                <a:r>
                  <a:rPr lang="en-US" sz="1050" b="1"/>
                  <a:t>(Video Metrix)</a:t>
                </a:r>
              </a:p>
            </p:txBody>
          </p:sp>
        </p:grpSp>
        <p:grpSp>
          <p:nvGrpSpPr>
            <p:cNvPr id="964624" name="Group 16"/>
            <p:cNvGrpSpPr>
              <a:grpSpLocks/>
            </p:cNvGrpSpPr>
            <p:nvPr/>
          </p:nvGrpSpPr>
          <p:grpSpPr bwMode="auto">
            <a:xfrm>
              <a:off x="3500" y="768"/>
              <a:ext cx="2260" cy="613"/>
              <a:chOff x="3600" y="858"/>
              <a:chExt cx="2260" cy="613"/>
            </a:xfrm>
          </p:grpSpPr>
          <p:sp>
            <p:nvSpPr>
              <p:cNvPr id="964625" name="WordArt 17"/>
              <p:cNvSpPr>
                <a:spLocks noChangeArrowheads="1" noChangeShapeType="1" noTextEdit="1"/>
              </p:cNvSpPr>
              <p:nvPr/>
            </p:nvSpPr>
            <p:spPr bwMode="gray">
              <a:xfrm>
                <a:off x="3600" y="870"/>
                <a:ext cx="243" cy="4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tint val="50980"/>
                            <a:invGamma/>
                          </a:schemeClr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 Black"/>
                  </a:rPr>
                  <a:t>1</a:t>
                </a:r>
              </a:p>
            </p:txBody>
          </p:sp>
          <p:sp>
            <p:nvSpPr>
              <p:cNvPr id="964626" name="WordArt 18"/>
              <p:cNvSpPr>
                <a:spLocks noChangeArrowheads="1" noChangeShapeType="1" noTextEdit="1"/>
              </p:cNvSpPr>
              <p:nvPr/>
            </p:nvSpPr>
            <p:spPr bwMode="gray">
              <a:xfrm>
                <a:off x="3876" y="858"/>
                <a:ext cx="205" cy="23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accent1"/>
                    </a:soli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 Black"/>
                  </a:rPr>
                  <a:t>st</a:t>
                </a:r>
              </a:p>
            </p:txBody>
          </p:sp>
          <p:sp>
            <p:nvSpPr>
              <p:cNvPr id="964627" name="Text Box 19"/>
              <p:cNvSpPr txBox="1">
                <a:spLocks noChangeArrowheads="1"/>
              </p:cNvSpPr>
              <p:nvPr/>
            </p:nvSpPr>
            <p:spPr bwMode="gray">
              <a:xfrm>
                <a:off x="3901" y="1122"/>
                <a:ext cx="1959" cy="34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50" b="1"/>
                  <a:t>to Provide Behavioral Ad Effectiveness (Campaign Metrix)</a:t>
                </a:r>
              </a:p>
            </p:txBody>
          </p:sp>
        </p:grpSp>
        <p:grpSp>
          <p:nvGrpSpPr>
            <p:cNvPr id="964628" name="Group 20"/>
            <p:cNvGrpSpPr>
              <a:grpSpLocks/>
            </p:cNvGrpSpPr>
            <p:nvPr/>
          </p:nvGrpSpPr>
          <p:grpSpPr bwMode="auto">
            <a:xfrm>
              <a:off x="884" y="2144"/>
              <a:ext cx="2056" cy="613"/>
              <a:chOff x="984" y="1926"/>
              <a:chExt cx="2056" cy="613"/>
            </a:xfrm>
          </p:grpSpPr>
          <p:sp>
            <p:nvSpPr>
              <p:cNvPr id="964629" name="WordArt 21"/>
              <p:cNvSpPr>
                <a:spLocks noChangeArrowheads="1" noChangeShapeType="1" noTextEdit="1"/>
              </p:cNvSpPr>
              <p:nvPr/>
            </p:nvSpPr>
            <p:spPr bwMode="gray">
              <a:xfrm>
                <a:off x="984" y="1938"/>
                <a:ext cx="243" cy="4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kern="10" dirty="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tint val="50980"/>
                            <a:invGamma/>
                          </a:schemeClr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 Black"/>
                  </a:rPr>
                  <a:t>1</a:t>
                </a:r>
              </a:p>
            </p:txBody>
          </p:sp>
          <p:sp>
            <p:nvSpPr>
              <p:cNvPr id="964630" name="WordArt 22"/>
              <p:cNvSpPr>
                <a:spLocks noChangeArrowheads="1" noChangeShapeType="1" noTextEdit="1"/>
              </p:cNvSpPr>
              <p:nvPr/>
            </p:nvSpPr>
            <p:spPr bwMode="gray">
              <a:xfrm>
                <a:off x="1260" y="1926"/>
                <a:ext cx="205" cy="23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kern="10" dirty="0" err="1">
                    <a:ln w="9525">
                      <a:noFill/>
                      <a:round/>
                      <a:headEnd/>
                      <a:tailEnd/>
                    </a:ln>
                    <a:solidFill>
                      <a:schemeClr val="accent1"/>
                    </a:soli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 Black"/>
                  </a:rPr>
                  <a:t>st</a:t>
                </a:r>
                <a:endParaRPr lang="en-US" sz="27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 Black"/>
                </a:endParaRPr>
              </a:p>
            </p:txBody>
          </p:sp>
          <p:sp>
            <p:nvSpPr>
              <p:cNvPr id="964631" name="Text Box 23"/>
              <p:cNvSpPr txBox="1">
                <a:spLocks noChangeArrowheads="1"/>
              </p:cNvSpPr>
              <p:nvPr/>
            </p:nvSpPr>
            <p:spPr bwMode="gray">
              <a:xfrm>
                <a:off x="1285" y="2190"/>
                <a:ext cx="1755" cy="34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50" b="1"/>
                  <a:t>to Build and Project from 2M+ Longitudinal Panel</a:t>
                </a:r>
              </a:p>
            </p:txBody>
          </p:sp>
        </p:grpSp>
        <p:grpSp>
          <p:nvGrpSpPr>
            <p:cNvPr id="964632" name="Group 24"/>
            <p:cNvGrpSpPr>
              <a:grpSpLocks/>
            </p:cNvGrpSpPr>
            <p:nvPr/>
          </p:nvGrpSpPr>
          <p:grpSpPr bwMode="auto">
            <a:xfrm>
              <a:off x="284" y="2502"/>
              <a:ext cx="2056" cy="613"/>
              <a:chOff x="384" y="2304"/>
              <a:chExt cx="2056" cy="613"/>
            </a:xfrm>
          </p:grpSpPr>
          <p:sp>
            <p:nvSpPr>
              <p:cNvPr id="964633" name="WordArt 25"/>
              <p:cNvSpPr>
                <a:spLocks noChangeArrowheads="1" noChangeShapeType="1" noTextEdit="1"/>
              </p:cNvSpPr>
              <p:nvPr/>
            </p:nvSpPr>
            <p:spPr bwMode="gray">
              <a:xfrm>
                <a:off x="384" y="2316"/>
                <a:ext cx="243" cy="4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kern="10" dirty="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tint val="50980"/>
                            <a:invGamma/>
                          </a:schemeClr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 Black"/>
                  </a:rPr>
                  <a:t>1</a:t>
                </a:r>
              </a:p>
            </p:txBody>
          </p:sp>
          <p:sp>
            <p:nvSpPr>
              <p:cNvPr id="964634" name="WordArt 26"/>
              <p:cNvSpPr>
                <a:spLocks noChangeArrowheads="1" noChangeShapeType="1" noTextEdit="1"/>
              </p:cNvSpPr>
              <p:nvPr/>
            </p:nvSpPr>
            <p:spPr bwMode="gray">
              <a:xfrm>
                <a:off x="660" y="2304"/>
                <a:ext cx="205" cy="23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kern="10" dirty="0" err="1">
                    <a:ln w="9525">
                      <a:noFill/>
                      <a:round/>
                      <a:headEnd/>
                      <a:tailEnd/>
                    </a:ln>
                    <a:solidFill>
                      <a:schemeClr val="accent1"/>
                    </a:soli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 Black"/>
                  </a:rPr>
                  <a:t>st</a:t>
                </a:r>
                <a:endParaRPr lang="en-US" sz="27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 Black"/>
                </a:endParaRPr>
              </a:p>
            </p:txBody>
          </p:sp>
          <p:sp>
            <p:nvSpPr>
              <p:cNvPr id="964635" name="Text Box 27"/>
              <p:cNvSpPr txBox="1">
                <a:spLocks noChangeArrowheads="1"/>
              </p:cNvSpPr>
              <p:nvPr/>
            </p:nvSpPr>
            <p:spPr bwMode="gray">
              <a:xfrm>
                <a:off x="685" y="2568"/>
                <a:ext cx="1755" cy="34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50" b="1"/>
                  <a:t>to Monitor and Report eCommerce Data</a:t>
                </a:r>
              </a:p>
            </p:txBody>
          </p:sp>
        </p:grpSp>
      </p:grpSp>
      <p:sp>
        <p:nvSpPr>
          <p:cNvPr id="964638" name="Rectangle 30"/>
          <p:cNvSpPr>
            <a:spLocks noChangeArrowheads="1"/>
          </p:cNvSpPr>
          <p:nvPr/>
        </p:nvSpPr>
        <p:spPr bwMode="gray">
          <a:xfrm>
            <a:off x="287137" y="4942070"/>
            <a:ext cx="8144860" cy="919032"/>
          </a:xfrm>
          <a:prstGeom prst="rect">
            <a:avLst/>
          </a:prstGeom>
          <a:solidFill>
            <a:srgbClr val="C8DAE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50" dirty="0"/>
          </a:p>
        </p:txBody>
      </p:sp>
      <p:grpSp>
        <p:nvGrpSpPr>
          <p:cNvPr id="964639" name="Group 31"/>
          <p:cNvGrpSpPr>
            <a:grpSpLocks/>
          </p:cNvGrpSpPr>
          <p:nvPr/>
        </p:nvGrpSpPr>
        <p:grpSpPr bwMode="auto">
          <a:xfrm>
            <a:off x="2343467" y="4918261"/>
            <a:ext cx="5599907" cy="479753"/>
            <a:chOff x="1008" y="3434"/>
            <a:chExt cx="4704" cy="403"/>
          </a:xfrm>
        </p:grpSpPr>
        <p:sp>
          <p:nvSpPr>
            <p:cNvPr id="964640" name="Text Box 32"/>
            <p:cNvSpPr txBox="1">
              <a:spLocks noChangeArrowheads="1"/>
            </p:cNvSpPr>
            <p:nvPr/>
          </p:nvSpPr>
          <p:spPr bwMode="gray">
            <a:xfrm>
              <a:off x="1008" y="3434"/>
              <a:ext cx="1274" cy="40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900" b="1" dirty="0">
                  <a:solidFill>
                    <a:srgbClr val="000066"/>
                  </a:solidFill>
                </a:rPr>
                <a:t>WORLD ECONOMIC </a:t>
              </a:r>
              <a:r>
                <a:rPr lang="en-US" sz="900" b="1" dirty="0">
                  <a:solidFill>
                    <a:srgbClr val="000066"/>
                  </a:solidFill>
                </a:rPr>
                <a:t>FORUM</a:t>
              </a:r>
              <a:r>
                <a:rPr lang="en-US" sz="900" b="1" dirty="0"/>
                <a:t> </a:t>
              </a:r>
              <a:endParaRPr lang="en-US" sz="900" b="1" dirty="0"/>
            </a:p>
            <a:p>
              <a:r>
                <a:rPr lang="en-US" sz="900" b="1"/>
                <a:t>Technology </a:t>
              </a:r>
              <a:br>
                <a:rPr lang="en-US" sz="900" b="1"/>
              </a:br>
              <a:r>
                <a:rPr lang="en-US" sz="900" b="1"/>
                <a:t>Pioneer</a:t>
              </a:r>
              <a:br>
                <a:rPr lang="en-US" sz="900" b="1"/>
              </a:br>
              <a:r>
                <a:rPr lang="en-US" sz="900" b="1">
                  <a:solidFill>
                    <a:schemeClr val="tx2"/>
                  </a:solidFill>
                </a:rPr>
                <a:t>2007</a:t>
              </a:r>
            </a:p>
            <a:p>
              <a:endParaRPr lang="en-US" sz="900" b="1" i="1" dirty="0">
                <a:solidFill>
                  <a:schemeClr val="tx2"/>
                </a:solidFill>
              </a:endParaRPr>
            </a:p>
          </p:txBody>
        </p:sp>
        <p:sp>
          <p:nvSpPr>
            <p:cNvPr id="964641" name="Text Box 33"/>
            <p:cNvSpPr txBox="1">
              <a:spLocks noChangeArrowheads="1"/>
            </p:cNvSpPr>
            <p:nvPr/>
          </p:nvSpPr>
          <p:spPr bwMode="gray">
            <a:xfrm>
              <a:off x="2544" y="3434"/>
              <a:ext cx="1274" cy="40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900" b="1"/>
                <a:t>Top 100</a:t>
              </a:r>
            </a:p>
            <a:p>
              <a:r>
                <a:rPr lang="en-US" sz="900" b="1"/>
                <a:t>Innovative Companies</a:t>
              </a:r>
            </a:p>
            <a:p>
              <a:r>
                <a:rPr lang="en-US" sz="900" b="1">
                  <a:solidFill>
                    <a:schemeClr val="tx2"/>
                  </a:solidFill>
                </a:rPr>
                <a:t>December 2004</a:t>
              </a:r>
            </a:p>
          </p:txBody>
        </p:sp>
        <p:sp>
          <p:nvSpPr>
            <p:cNvPr id="964642" name="Text Box 34"/>
            <p:cNvSpPr txBox="1">
              <a:spLocks noChangeArrowheads="1"/>
            </p:cNvSpPr>
            <p:nvPr/>
          </p:nvSpPr>
          <p:spPr bwMode="gray">
            <a:xfrm>
              <a:off x="4704" y="3434"/>
              <a:ext cx="1008" cy="40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900" b="1"/>
                <a:t>World’s Largest</a:t>
              </a:r>
            </a:p>
            <a:p>
              <a:r>
                <a:rPr lang="en-US" sz="900" b="1"/>
                <a:t>Windows Database</a:t>
              </a:r>
            </a:p>
            <a:p>
              <a:r>
                <a:rPr lang="en-US" sz="900" b="1">
                  <a:solidFill>
                    <a:schemeClr val="tx2"/>
                  </a:solidFill>
                </a:rPr>
                <a:t>December 2001,</a:t>
              </a:r>
            </a:p>
            <a:p>
              <a:r>
                <a:rPr lang="en-US" sz="900" b="1">
                  <a:solidFill>
                    <a:schemeClr val="tx2"/>
                  </a:solidFill>
                </a:rPr>
                <a:t>2003, 2005</a:t>
              </a:r>
            </a:p>
          </p:txBody>
        </p:sp>
      </p:grpSp>
      <p:sp>
        <p:nvSpPr>
          <p:cNvPr id="964643" name="Rectangle 35"/>
          <p:cNvSpPr>
            <a:spLocks noChangeArrowheads="1"/>
          </p:cNvSpPr>
          <p:nvPr/>
        </p:nvSpPr>
        <p:spPr bwMode="gray">
          <a:xfrm>
            <a:off x="1657764" y="4592122"/>
            <a:ext cx="5828473" cy="321423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 anchorCtr="1"/>
          <a:lstStyle/>
          <a:p>
            <a:pPr algn="ctr"/>
            <a:r>
              <a:rPr lang="en-US" sz="1650" b="1">
                <a:solidFill>
                  <a:schemeClr val="bg1"/>
                </a:solidFill>
              </a:rPr>
              <a:t>External Recognition</a:t>
            </a:r>
          </a:p>
        </p:txBody>
      </p:sp>
      <p:pic>
        <p:nvPicPr>
          <p:cNvPr id="964644" name="Picture 36" descr="RHF04_Top100winner_on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3700587" y="4926594"/>
            <a:ext cx="477373" cy="698798"/>
          </a:xfrm>
          <a:prstGeom prst="rect">
            <a:avLst/>
          </a:prstGeom>
          <a:noFill/>
        </p:spPr>
      </p:pic>
      <p:pic>
        <p:nvPicPr>
          <p:cNvPr id="964645" name="Picture 37" descr="top10_GP_2003_pr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5657696" y="5055163"/>
            <a:ext cx="1085696" cy="441660"/>
          </a:xfrm>
          <a:prstGeom prst="rect">
            <a:avLst/>
          </a:prstGeom>
          <a:noFill/>
        </p:spPr>
      </p:pic>
      <p:grpSp>
        <p:nvGrpSpPr>
          <p:cNvPr id="964646" name="Group 38"/>
          <p:cNvGrpSpPr>
            <a:grpSpLocks/>
          </p:cNvGrpSpPr>
          <p:nvPr/>
        </p:nvGrpSpPr>
        <p:grpSpPr bwMode="auto">
          <a:xfrm>
            <a:off x="981585" y="4996026"/>
            <a:ext cx="999983" cy="599990"/>
            <a:chOff x="-78" y="3360"/>
            <a:chExt cx="966" cy="546"/>
          </a:xfrm>
        </p:grpSpPr>
        <p:sp>
          <p:nvSpPr>
            <p:cNvPr id="964647" name="Rectangle 39"/>
            <p:cNvSpPr>
              <a:spLocks noChangeArrowheads="1"/>
            </p:cNvSpPr>
            <p:nvPr/>
          </p:nvSpPr>
          <p:spPr bwMode="gray">
            <a:xfrm>
              <a:off x="-78" y="3360"/>
              <a:ext cx="966" cy="54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50"/>
            </a:p>
          </p:txBody>
        </p:sp>
        <p:pic>
          <p:nvPicPr>
            <p:cNvPr id="964648" name="Picture 40" descr="Technology_Pioneer_2007-2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-17" y="3405"/>
              <a:ext cx="844" cy="456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8046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6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400" dirty="0" smtClean="0"/>
              <a:t>Moved to census measurement:</a:t>
            </a:r>
          </a:p>
          <a:p>
            <a:pPr lvl="1"/>
            <a:r>
              <a:rPr lang="en-US" sz="2400" dirty="0" smtClean="0"/>
              <a:t>Scary, big gamble</a:t>
            </a:r>
          </a:p>
          <a:p>
            <a:pPr lvl="1"/>
            <a:r>
              <a:rPr lang="en-US" sz="2400" dirty="0" smtClean="0"/>
              <a:t>“What is it about </a:t>
            </a:r>
            <a:r>
              <a:rPr lang="en-US" sz="2400" b="1" dirty="0" smtClean="0">
                <a:solidFill>
                  <a:schemeClr val="tx1"/>
                </a:solidFill>
              </a:rPr>
              <a:t>‘WE ARE DOING IT’ </a:t>
            </a:r>
            <a:r>
              <a:rPr lang="en-US" sz="2400" dirty="0" smtClean="0"/>
              <a:t>you don’t understand?</a:t>
            </a:r>
          </a:p>
          <a:p>
            <a:r>
              <a:rPr lang="en-US" sz="2400" dirty="0" smtClean="0"/>
              <a:t>Rethought the basic advertising metrics:</a:t>
            </a:r>
          </a:p>
          <a:p>
            <a:pPr lvl="1"/>
            <a:r>
              <a:rPr lang="en-US" sz="2400" dirty="0" smtClean="0"/>
              <a:t>Served ad impressions -&gt; Validated ad impressions: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Strategic Pivot: 2009 -2012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315442" y="4219030"/>
            <a:ext cx="2883610" cy="116339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18872" tIns="118872" rIns="118872" bIns="118872" rtlCol="0">
            <a:spAutoFit/>
          </a:bodyPr>
          <a:lstStyle/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Viewable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Valid geography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955002" y="43268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Delivered to a real user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On Target</a:t>
            </a:r>
          </a:p>
        </p:txBody>
      </p:sp>
    </p:spTree>
    <p:extLst>
      <p:ext uri="{BB962C8B-B14F-4D97-AF65-F5344CB8AC3E}">
        <p14:creationId xmlns:p14="http://schemas.microsoft.com/office/powerpoint/2010/main" val="14630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anelSlide_MP1_cli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2372" y="2592651"/>
            <a:ext cx="4219460" cy="2824777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66139" y="2400446"/>
            <a:ext cx="3971926" cy="2978522"/>
          </a:xfrm>
          <a:prstGeom prst="ellipse">
            <a:avLst/>
          </a:prstGeom>
          <a:solidFill>
            <a:srgbClr val="E3EEF5"/>
          </a:solidFill>
          <a:ln w="762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3" tIns="40816" rIns="81633" bIns="40816" rtlCol="0" anchor="ctr"/>
          <a:lstStyle/>
          <a:p>
            <a:pPr algn="ctr"/>
            <a:endParaRPr lang="en-US" dirty="0"/>
          </a:p>
        </p:txBody>
      </p:sp>
      <p:sp>
        <p:nvSpPr>
          <p:cNvPr id="22532" name="Text Placeholder 5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59" dirty="0"/>
              <a:t>An innovative Pivot: comScore’s </a:t>
            </a:r>
            <a:r>
              <a:rPr lang="en-US" sz="2059" dirty="0">
                <a:solidFill>
                  <a:srgbClr val="FFC000"/>
                </a:solidFill>
              </a:rPr>
              <a:t>global unified database </a:t>
            </a:r>
            <a:r>
              <a:rPr lang="en-US" sz="2059" dirty="0"/>
              <a:t>captures </a:t>
            </a:r>
            <a:br>
              <a:rPr lang="en-US" sz="2059" dirty="0"/>
            </a:br>
            <a:r>
              <a:rPr lang="en-US" sz="2059" dirty="0"/>
              <a:t>1.5 trillion digital interactions each month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gray">
          <a:xfrm>
            <a:off x="253388" y="1783479"/>
            <a:ext cx="4186411" cy="58927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1633" tIns="40816" rIns="81633" bIns="40816" anchor="ctr" anchorCtr="1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2 Million Person Panel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360º View of Person Behavior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813957" y="3471105"/>
            <a:ext cx="1046634" cy="784864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3" tIns="40816" rIns="81633" bIns="40816"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istockphoto_9223289-communication-icon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3672" y="3465305"/>
            <a:ext cx="1137810" cy="853237"/>
          </a:xfrm>
          <a:prstGeom prst="rect">
            <a:avLst/>
          </a:prstGeom>
        </p:spPr>
      </p:pic>
      <p:sp>
        <p:nvSpPr>
          <p:cNvPr id="15" name="Rectangle 34"/>
          <p:cNvSpPr>
            <a:spLocks noChangeArrowheads="1"/>
          </p:cNvSpPr>
          <p:nvPr/>
        </p:nvSpPr>
        <p:spPr bwMode="gray">
          <a:xfrm>
            <a:off x="4688595" y="2400446"/>
            <a:ext cx="4222215" cy="29530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81633" tIns="40816" rIns="81633" bIns="40816" anchor="ctr"/>
          <a:lstStyle/>
          <a:p>
            <a:pPr>
              <a:buClr>
                <a:schemeClr val="bg1"/>
              </a:buClr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26001" y="5254800"/>
            <a:ext cx="1168017" cy="359428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pPr algn="ctr"/>
            <a:endParaRPr lang="en-US" dirty="0">
              <a:ea typeface="ＭＳ Ｐゴシック" pitchFamily="80" charset="-128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286627" y="2974452"/>
            <a:ext cx="1537916" cy="80944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633" tIns="40816" rIns="81633" bIns="40816" anchor="ctr"/>
          <a:lstStyle/>
          <a:p>
            <a:pPr algn="ctr">
              <a:defRPr/>
            </a:pPr>
            <a:r>
              <a:rPr lang="en-US" sz="1397" b="1" dirty="0">
                <a:solidFill>
                  <a:schemeClr val="accent1"/>
                </a:solidFill>
                <a:ea typeface="ＭＳ Ｐゴシック" pitchFamily="80" charset="-128"/>
              </a:rPr>
              <a:t>CENSUS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4754881" y="4424617"/>
            <a:ext cx="4070420" cy="14250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6123" tIns="106123" rIns="106123" bIns="106123" rtlCol="0">
            <a:spAutoFit/>
          </a:bodyPr>
          <a:lstStyle/>
          <a:p>
            <a:pPr algn="ctr"/>
            <a:r>
              <a:rPr lang="en-US" sz="1397" b="1" dirty="0">
                <a:solidFill>
                  <a:schemeClr val="accent1"/>
                </a:solidFill>
              </a:rPr>
              <a:t>Unified Digital Measurement</a:t>
            </a:r>
            <a:r>
              <a:rPr lang="en-US" sz="1397" b="1" baseline="30000" dirty="0">
                <a:solidFill>
                  <a:schemeClr val="accent1"/>
                </a:solidFill>
              </a:rPr>
              <a:t>™</a:t>
            </a:r>
            <a:r>
              <a:rPr lang="en-US" sz="1397" b="1" dirty="0">
                <a:solidFill>
                  <a:schemeClr val="accent1"/>
                </a:solidFill>
              </a:rPr>
              <a:t> (UDM)</a:t>
            </a:r>
          </a:p>
          <a:p>
            <a:pPr algn="ctr"/>
            <a:endParaRPr lang="en-US" sz="368" dirty="0">
              <a:solidFill>
                <a:schemeClr val="tx2"/>
              </a:solidFill>
            </a:endParaRPr>
          </a:p>
          <a:p>
            <a:pPr algn="ctr"/>
            <a:r>
              <a:rPr lang="en-US" sz="1250" b="1" dirty="0">
                <a:solidFill>
                  <a:schemeClr val="tx2"/>
                </a:solidFill>
              </a:rPr>
              <a:t>Patent-Pending Methodology</a:t>
            </a:r>
          </a:p>
          <a:p>
            <a:pPr algn="ctr"/>
            <a:r>
              <a:rPr lang="en-US" sz="1250" b="1" dirty="0">
                <a:solidFill>
                  <a:schemeClr val="tx2"/>
                </a:solidFill>
              </a:rPr>
              <a:t>1 Million Domains Participating</a:t>
            </a:r>
          </a:p>
          <a:p>
            <a:pPr algn="ctr"/>
            <a:r>
              <a:rPr lang="en-US" sz="1103" b="1" dirty="0">
                <a:solidFill>
                  <a:schemeClr val="tx2"/>
                </a:solidFill>
              </a:rPr>
              <a:t>Adopted by </a:t>
            </a:r>
            <a:r>
              <a:rPr lang="en-US" sz="1103" b="1" dirty="0">
                <a:solidFill>
                  <a:schemeClr val="accent3"/>
                </a:solidFill>
              </a:rPr>
              <a:t>90%</a:t>
            </a:r>
            <a:r>
              <a:rPr lang="en-US" sz="1103" b="1" dirty="0">
                <a:solidFill>
                  <a:schemeClr val="tx2"/>
                </a:solidFill>
              </a:rPr>
              <a:t> of Top 100 U.S. Media Properties</a:t>
            </a:r>
          </a:p>
          <a:p>
            <a:pPr algn="ctr"/>
            <a:endParaRPr lang="en-US" sz="1250" dirty="0">
              <a:solidFill>
                <a:schemeClr val="tx2"/>
              </a:solidFill>
            </a:endParaRPr>
          </a:p>
          <a:p>
            <a:pPr algn="ctr"/>
            <a:endParaRPr lang="en-US" sz="125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15500" y="2974452"/>
            <a:ext cx="1319519" cy="80944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633" tIns="40816" rIns="81633" bIns="40816" anchor="ctr"/>
          <a:lstStyle/>
          <a:p>
            <a:pPr algn="ctr">
              <a:defRPr/>
            </a:pPr>
            <a:r>
              <a:rPr lang="en-US" sz="1397" b="1" dirty="0">
                <a:solidFill>
                  <a:schemeClr val="accent1"/>
                </a:solidFill>
                <a:ea typeface="ＭＳ Ｐゴシック" pitchFamily="80" charset="-128"/>
              </a:rPr>
              <a:t>PANEL</a:t>
            </a:r>
          </a:p>
        </p:txBody>
      </p:sp>
      <p:pic>
        <p:nvPicPr>
          <p:cNvPr id="23" name="Picture 22" descr="Untitled-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336" y="3614969"/>
            <a:ext cx="946645" cy="871414"/>
          </a:xfrm>
          <a:prstGeom prst="rect">
            <a:avLst/>
          </a:prstGeom>
        </p:spPr>
      </p:pic>
      <p:sp>
        <p:nvSpPr>
          <p:cNvPr id="25" name="Rectangle 6"/>
          <p:cNvSpPr>
            <a:spLocks noChangeArrowheads="1"/>
          </p:cNvSpPr>
          <p:nvPr/>
        </p:nvSpPr>
        <p:spPr bwMode="gray">
          <a:xfrm>
            <a:off x="4726236" y="1699615"/>
            <a:ext cx="4153360" cy="58927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1633" tIns="40816" rIns="81633" bIns="40816" anchor="ctr" anchorCtr="1"/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PERSON</a:t>
            </a:r>
            <a:r>
              <a:rPr lang="en-US" b="1" dirty="0"/>
              <a:t>-</a:t>
            </a:r>
            <a:r>
              <a:rPr lang="en-US" b="1" dirty="0">
                <a:solidFill>
                  <a:schemeClr val="tx2"/>
                </a:solidFill>
              </a:rPr>
              <a:t>Centric Panel with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WEBSITE</a:t>
            </a:r>
            <a:r>
              <a:rPr lang="en-US" b="1" dirty="0">
                <a:solidFill>
                  <a:schemeClr val="tx2"/>
                </a:solidFill>
              </a:rPr>
              <a:t>-Census Measurement</a:t>
            </a:r>
          </a:p>
        </p:txBody>
      </p:sp>
      <p:sp>
        <p:nvSpPr>
          <p:cNvPr id="26" name="Bent-Up Arrow 25"/>
          <p:cNvSpPr/>
          <p:nvPr/>
        </p:nvSpPr>
        <p:spPr>
          <a:xfrm rot="5400000" flipV="1">
            <a:off x="7510747" y="3551704"/>
            <a:ext cx="562635" cy="629264"/>
          </a:xfrm>
          <a:prstGeom prst="bentUpArrow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3" tIns="40816" rIns="81633" bIns="40816" rtlCol="0" anchor="ctr"/>
          <a:lstStyle/>
          <a:p>
            <a:pPr algn="ctr"/>
            <a:endParaRPr lang="en-US" dirty="0"/>
          </a:p>
        </p:txBody>
      </p:sp>
      <p:sp>
        <p:nvSpPr>
          <p:cNvPr id="27" name="Bent-Up Arrow 26"/>
          <p:cNvSpPr/>
          <p:nvPr/>
        </p:nvSpPr>
        <p:spPr>
          <a:xfrm rot="16200000" flipH="1" flipV="1">
            <a:off x="5391896" y="3548017"/>
            <a:ext cx="562635" cy="629264"/>
          </a:xfrm>
          <a:prstGeom prst="bentUpArrow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3" tIns="40816" rIns="81633" bIns="40816"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istockphoto_9223289-communication-ico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356" y="2569825"/>
            <a:ext cx="831426" cy="6783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 bwMode="auto">
          <a:xfrm>
            <a:off x="1714501" y="2571872"/>
            <a:ext cx="1266825" cy="7529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6123" tIns="106123" rIns="106123" bIns="106123" rtlCol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Web Visiting &amp; Search Behavior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2914651" y="2921866"/>
            <a:ext cx="1266825" cy="7529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6123" tIns="106123" rIns="106123" bIns="106123" rtlCol="0">
            <a:spAutoFit/>
          </a:bodyPr>
          <a:lstStyle/>
          <a:p>
            <a:pPr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Online </a:t>
            </a:r>
          </a:p>
          <a:p>
            <a:pPr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Advertising</a:t>
            </a:r>
          </a:p>
          <a:p>
            <a:pPr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Exposure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2933700" y="3571856"/>
            <a:ext cx="1504950" cy="57339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6123" tIns="106123" rIns="106123" bIns="106123" rtlCol="0">
            <a:spAutoFit/>
          </a:bodyPr>
          <a:lstStyle/>
          <a:p>
            <a:pPr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Advertising</a:t>
            </a:r>
          </a:p>
          <a:p>
            <a:pPr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Effectiveness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2800351" y="4078990"/>
            <a:ext cx="1543050" cy="7529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6123" tIns="106123" rIns="106123" bIns="106123" rtlCol="0">
            <a:spAutoFit/>
          </a:bodyPr>
          <a:lstStyle/>
          <a:p>
            <a:pPr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Demographics,</a:t>
            </a:r>
          </a:p>
          <a:p>
            <a:pPr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Lifestyles</a:t>
            </a:r>
          </a:p>
          <a:p>
            <a:pPr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&amp; Attitudes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381001" y="4114704"/>
            <a:ext cx="1543050" cy="57339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6123" tIns="106123" rIns="106123" bIns="106123" rtlCol="0">
            <a:spAutoFit/>
          </a:bodyPr>
          <a:lstStyle/>
          <a:p>
            <a:pPr algn="r"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Media &amp; Video</a:t>
            </a:r>
          </a:p>
          <a:p>
            <a:pPr algn="r"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Consumption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04800" y="3671854"/>
            <a:ext cx="1400176" cy="39385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6123" tIns="106123" rIns="106123" bIns="106123" rtlCol="0">
            <a:spAutoFit/>
          </a:bodyPr>
          <a:lstStyle/>
          <a:p>
            <a:pPr algn="r"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Transactions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304800" y="2921866"/>
            <a:ext cx="1333501" cy="7529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6123" tIns="106123" rIns="106123" bIns="106123" rtlCol="0">
            <a:spAutoFit/>
          </a:bodyPr>
          <a:lstStyle/>
          <a:p>
            <a:pPr algn="r"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Online</a:t>
            </a:r>
          </a:p>
          <a:p>
            <a:pPr algn="r"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&amp; Offline</a:t>
            </a:r>
            <a:br>
              <a:rPr lang="en-US" sz="1250" b="1" dirty="0">
                <a:solidFill>
                  <a:schemeClr val="tx2"/>
                </a:solidFill>
              </a:rPr>
            </a:br>
            <a:r>
              <a:rPr lang="en-US" sz="1250" b="1" dirty="0">
                <a:solidFill>
                  <a:schemeClr val="tx2"/>
                </a:solidFill>
              </a:rPr>
              <a:t>Buying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1436918" y="4698370"/>
            <a:ext cx="1861456" cy="57339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6123" tIns="106123" rIns="106123" bIns="106123" rtlCol="0">
            <a:spAutoFit/>
          </a:bodyPr>
          <a:lstStyle/>
          <a:p>
            <a:pPr algn="ctr">
              <a:lnSpc>
                <a:spcPts val="1429"/>
              </a:lnSpc>
            </a:pPr>
            <a:r>
              <a:rPr lang="en-US" sz="1250" b="1" dirty="0">
                <a:solidFill>
                  <a:schemeClr val="tx2"/>
                </a:solidFill>
              </a:rPr>
              <a:t>Mobile Internet</a:t>
            </a:r>
            <a:br>
              <a:rPr lang="en-US" sz="1250" b="1" dirty="0">
                <a:solidFill>
                  <a:schemeClr val="tx2"/>
                </a:solidFill>
              </a:rPr>
            </a:br>
            <a:r>
              <a:rPr lang="en-US" sz="1250" b="1" dirty="0">
                <a:solidFill>
                  <a:schemeClr val="tx2"/>
                </a:solidFill>
              </a:rPr>
              <a:t>Usage &amp; Behavior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723957" y="4051992"/>
            <a:ext cx="1319519" cy="80944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633" tIns="40816" rIns="81633" bIns="40816" anchor="ctr"/>
          <a:lstStyle/>
          <a:p>
            <a:pPr algn="ctr">
              <a:defRPr/>
            </a:pPr>
            <a:r>
              <a:rPr lang="en-US" sz="1397" b="1" dirty="0">
                <a:solidFill>
                  <a:schemeClr val="accent1"/>
                </a:solidFill>
                <a:ea typeface="ＭＳ Ｐゴシック" pitchFamily="80" charset="-128"/>
              </a:rPr>
              <a:t>PANEL</a:t>
            </a:r>
          </a:p>
        </p:txBody>
      </p:sp>
      <p:pic>
        <p:nvPicPr>
          <p:cNvPr id="41" name="Picture 40" descr="istockphoto_9223289-communication-ico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9526" y="2564730"/>
            <a:ext cx="834887" cy="6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43487" y="5346576"/>
            <a:ext cx="3890965" cy="6538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59" dirty="0" smtClean="0"/>
              <a:t>Another Leap: validated </a:t>
            </a:r>
            <a:r>
              <a:rPr lang="en-US" sz="2059" dirty="0"/>
              <a:t>Campaign Essentials</a:t>
            </a:r>
            <a:r>
              <a:rPr lang="en-US" sz="2059" dirty="0" smtClean="0"/>
              <a:t>™</a:t>
            </a:r>
            <a:br>
              <a:rPr lang="en-US" sz="2059" dirty="0" smtClean="0"/>
            </a:br>
            <a:r>
              <a:rPr lang="en-US" sz="2059" dirty="0" smtClean="0"/>
              <a:t>Holistic </a:t>
            </a:r>
            <a:r>
              <a:rPr lang="en-US" sz="2059" dirty="0"/>
              <a:t>solution for complete campaign delivery validation and in-flight optimization</a:t>
            </a:r>
            <a:endParaRPr lang="en-US" sz="2059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722" t="26339" r="6452" b="10081"/>
          <a:stretch>
            <a:fillRect/>
          </a:stretch>
        </p:blipFill>
        <p:spPr bwMode="auto">
          <a:xfrm>
            <a:off x="876674" y="1282044"/>
            <a:ext cx="7873718" cy="364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8992" t="39403" r="76129" b="48403"/>
          <a:stretch>
            <a:fillRect/>
          </a:stretch>
        </p:blipFill>
        <p:spPr bwMode="auto">
          <a:xfrm>
            <a:off x="759019" y="4927593"/>
            <a:ext cx="2094501" cy="10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913040" y="5099014"/>
            <a:ext cx="5325987" cy="764457"/>
          </a:xfrm>
          <a:prstGeom prst="roundRect">
            <a:avLst/>
          </a:prstGeom>
          <a:solidFill>
            <a:srgbClr val="DE3F1A"/>
          </a:solidFill>
          <a:ln>
            <a:solidFill>
              <a:srgbClr val="DE3F1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Importantly, a single ad tag allows for  an unduplicated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accounting of all impressions delivered</a:t>
            </a:r>
          </a:p>
        </p:txBody>
      </p:sp>
    </p:spTree>
    <p:extLst>
      <p:ext uri="{BB962C8B-B14F-4D97-AF65-F5344CB8AC3E}">
        <p14:creationId xmlns:p14="http://schemas.microsoft.com/office/powerpoint/2010/main" val="5535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802634873"/>
              </p:ext>
            </p:extLst>
          </p:nvPr>
        </p:nvGraphicFramePr>
        <p:xfrm>
          <a:off x="2752628" y="1216058"/>
          <a:ext cx="6188172" cy="495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vCE</a:t>
            </a:r>
            <a:r>
              <a:rPr lang="en-US" b="0" dirty="0" smtClean="0"/>
              <a:t> Impact: The </a:t>
            </a:r>
            <a:r>
              <a:rPr lang="en-US" b="0" dirty="0"/>
              <a:t>Yield After Fraud and Viewability is Low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832" y="1523892"/>
            <a:ext cx="1998507" cy="82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229">
              <a:lnSpc>
                <a:spcPct val="120000"/>
              </a:lnSpc>
              <a:spcBef>
                <a:spcPts val="536"/>
              </a:spcBef>
            </a:pPr>
            <a:r>
              <a:rPr lang="en-US" sz="1324" b="1" kern="0" dirty="0">
                <a:solidFill>
                  <a:srgbClr val="444444"/>
                </a:solidFill>
              </a:rPr>
              <a:t>All Impressions Served by an Ad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176" y="2598524"/>
            <a:ext cx="1511227" cy="97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229">
              <a:spcBef>
                <a:spcPts val="536"/>
              </a:spcBef>
            </a:pPr>
            <a:r>
              <a:rPr lang="en-US" sz="1324" b="1" kern="0" dirty="0">
                <a:solidFill>
                  <a:srgbClr val="444444"/>
                </a:solidFill>
              </a:rPr>
              <a:t>Filtering out Non Human Traffic (NHT)</a:t>
            </a:r>
          </a:p>
          <a:p>
            <a:pPr defTabSz="672229">
              <a:spcBef>
                <a:spcPts val="536"/>
              </a:spcBef>
            </a:pPr>
            <a:r>
              <a:rPr lang="en-US" sz="1324" b="1" kern="0" dirty="0">
                <a:solidFill>
                  <a:srgbClr val="444444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5086" y="3930358"/>
            <a:ext cx="2025880" cy="58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229">
              <a:lnSpc>
                <a:spcPct val="120000"/>
              </a:lnSpc>
              <a:spcBef>
                <a:spcPts val="536"/>
              </a:spcBef>
            </a:pPr>
            <a:r>
              <a:rPr lang="en-US" sz="1324" b="1" kern="0" dirty="0">
                <a:solidFill>
                  <a:srgbClr val="444444"/>
                </a:solidFill>
              </a:rPr>
              <a:t>Filtering out non Viewable</a:t>
            </a:r>
            <a:r>
              <a:rPr lang="en-US" sz="1324" b="1" kern="0" dirty="0">
                <a:solidFill>
                  <a:schemeClr val="bg2"/>
                </a:solidFill>
              </a:rPr>
              <a:t>*</a:t>
            </a:r>
            <a:r>
              <a:rPr lang="en-US" sz="1324" b="1" kern="0" dirty="0">
                <a:solidFill>
                  <a:srgbClr val="444444"/>
                </a:solidFill>
              </a:rPr>
              <a:t> Impressions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493" y="4979259"/>
            <a:ext cx="5684248" cy="590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293" indent="-214293" defTabSz="672229">
              <a:lnSpc>
                <a:spcPct val="120000"/>
              </a:lnSpc>
              <a:spcBef>
                <a:spcPts val="536"/>
              </a:spcBef>
              <a:buFont typeface="Arial" panose="020B0604020202020204" pitchFamily="34" charset="0"/>
              <a:buChar char="•"/>
            </a:pPr>
            <a:r>
              <a:rPr lang="en-US" sz="1176" kern="0" dirty="0"/>
              <a:t>Based on IAB criteria of more than 50% of the ad viewable for at least 1 second</a:t>
            </a:r>
          </a:p>
          <a:p>
            <a:pPr marL="214293" indent="-214293" defTabSz="672229">
              <a:lnSpc>
                <a:spcPct val="120000"/>
              </a:lnSpc>
              <a:spcBef>
                <a:spcPts val="536"/>
              </a:spcBef>
              <a:buFont typeface="Arial" panose="020B0604020202020204" pitchFamily="34" charset="0"/>
              <a:buChar char="•"/>
            </a:pPr>
            <a:r>
              <a:rPr lang="en-US" sz="1176" kern="0" dirty="0"/>
              <a:t>100+  November Campaigns Evaluated by comScore</a:t>
            </a:r>
          </a:p>
        </p:txBody>
      </p:sp>
      <p:sp>
        <p:nvSpPr>
          <p:cNvPr id="12" name="Right Arrow 11"/>
          <p:cNvSpPr/>
          <p:nvPr/>
        </p:nvSpPr>
        <p:spPr bwMode="auto">
          <a:xfrm rot="2877375">
            <a:off x="1692794" y="2505399"/>
            <a:ext cx="879218" cy="359113"/>
          </a:xfrm>
          <a:prstGeom prst="rightArrow">
            <a:avLst/>
          </a:prstGeom>
          <a:solidFill>
            <a:schemeClr val="accent1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22" tIns="33611" rIns="67222" bIns="33611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72229"/>
            <a:endParaRPr lang="en-US" sz="882" dirty="0">
              <a:solidFill>
                <a:schemeClr val="bg1"/>
              </a:solidFill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2877375">
            <a:off x="2649241" y="3568940"/>
            <a:ext cx="879218" cy="359113"/>
          </a:xfrm>
          <a:prstGeom prst="rightArrow">
            <a:avLst/>
          </a:prstGeom>
          <a:solidFill>
            <a:schemeClr val="accent1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22" tIns="33611" rIns="67222" bIns="33611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672229"/>
            <a:endParaRPr lang="en-US" sz="882" dirty="0">
              <a:solidFill>
                <a:schemeClr val="bg1"/>
              </a:solidFill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10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000" b="1" dirty="0"/>
              <a:t>CEO Succession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Anticipating the Future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gray">
          <a:xfrm>
            <a:off x="170522" y="1893680"/>
            <a:ext cx="8686800" cy="123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872" tIns="118872" rIns="118872" bIns="118872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ctr" hangingPunct="1">
              <a:spcBef>
                <a:spcPts val="600"/>
              </a:spcBef>
              <a:spcAft>
                <a:spcPts val="600"/>
              </a:spcAft>
              <a:buClr>
                <a:srgbClr val="4B4B4B"/>
              </a:buClr>
              <a:buSzPct val="110000"/>
              <a:buFont typeface="Wingdings" pitchFamily="-123" charset="2"/>
              <a:buChar char="§"/>
              <a:tabLst>
                <a:tab pos="1262063" algn="l"/>
              </a:tabLst>
              <a:defRPr sz="1800" b="1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ctr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Pct val="90000"/>
              <a:buChar char="–"/>
              <a:tabLst>
                <a:tab pos="1262063" algn="l"/>
              </a:tabLst>
              <a:defRPr sz="1800">
                <a:solidFill>
                  <a:srgbClr val="3878A4"/>
                </a:solidFill>
                <a:latin typeface="+mn-lt"/>
                <a:ea typeface="+mn-ea"/>
                <a:cs typeface="+mn-cs"/>
              </a:defRPr>
            </a:lvl2pPr>
            <a:lvl3pPr marL="457200" indent="0" algn="l" rtl="0" eaLnBrk="1" fontAlgn="ctr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Times" pitchFamily="-123" charset="0"/>
              <a:tabLst>
                <a:tab pos="1262063" algn="l"/>
              </a:tabLst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Font typeface="MS PGothic" charset="0"/>
              <a:tabLst>
                <a:tab pos="1262063" algn="l"/>
              </a:tabLst>
              <a:defRPr sz="1200" b="1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Font typeface="Arial" pitchFamily="-123" charset="0"/>
              <a:tabLst>
                <a:tab pos="1262063" algn="l"/>
              </a:tabLs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1700" indent="-228600" algn="l" rtl="0" eaLnBrk="1" fontAlgn="base" hangingPunct="1">
              <a:spcBef>
                <a:spcPct val="0"/>
              </a:spcBef>
              <a:spcAft>
                <a:spcPct val="25000"/>
              </a:spcAft>
              <a:buClr>
                <a:srgbClr val="000000"/>
              </a:buClr>
              <a:buFont typeface="Arial" pitchFamily="-123" charset="0"/>
              <a:tabLst>
                <a:tab pos="342900" algn="l"/>
                <a:tab pos="1657350" algn="l"/>
              </a:tabLst>
              <a:defRPr sz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6pPr>
            <a:lvl7pPr marL="2628900" indent="-228600" algn="l" rtl="0" eaLnBrk="1" fontAlgn="base" hangingPunct="1">
              <a:spcBef>
                <a:spcPct val="0"/>
              </a:spcBef>
              <a:spcAft>
                <a:spcPct val="25000"/>
              </a:spcAft>
              <a:buClr>
                <a:srgbClr val="000000"/>
              </a:buClr>
              <a:buFont typeface="Arial" pitchFamily="-123" charset="0"/>
              <a:tabLst>
                <a:tab pos="342900" algn="l"/>
                <a:tab pos="1657350" algn="l"/>
              </a:tabLst>
              <a:defRPr sz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7pPr>
            <a:lvl8pPr marL="3086100" indent="-228600" algn="l" rtl="0" eaLnBrk="1" fontAlgn="base" hangingPunct="1">
              <a:spcBef>
                <a:spcPct val="0"/>
              </a:spcBef>
              <a:spcAft>
                <a:spcPct val="25000"/>
              </a:spcAft>
              <a:buClr>
                <a:srgbClr val="000000"/>
              </a:buClr>
              <a:buFont typeface="Arial" pitchFamily="-123" charset="0"/>
              <a:tabLst>
                <a:tab pos="342900" algn="l"/>
                <a:tab pos="1657350" algn="l"/>
              </a:tabLst>
              <a:defRPr sz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8pPr>
            <a:lvl9pPr marL="3543300" indent="-228600" algn="l" rtl="0" eaLnBrk="1" fontAlgn="base" hangingPunct="1">
              <a:spcBef>
                <a:spcPct val="0"/>
              </a:spcBef>
              <a:spcAft>
                <a:spcPct val="25000"/>
              </a:spcAft>
              <a:buClr>
                <a:srgbClr val="000000"/>
              </a:buClr>
              <a:buFont typeface="Arial" pitchFamily="-123" charset="0"/>
              <a:tabLst>
                <a:tab pos="342900" algn="l"/>
                <a:tab pos="1657350" algn="l"/>
              </a:tabLst>
              <a:defRPr sz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smtClean="0"/>
              <a:t>  New </a:t>
            </a:r>
            <a:r>
              <a:rPr lang="en-US" sz="2000" kern="0" dirty="0" smtClean="0"/>
              <a:t>Media </a:t>
            </a:r>
            <a:r>
              <a:rPr lang="en-US" sz="2000" kern="0" dirty="0" smtClean="0"/>
              <a:t>Universe</a:t>
            </a:r>
          </a:p>
          <a:p>
            <a:endParaRPr lang="en-US" sz="2000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pPr marL="0" indent="0">
              <a:buFont typeface="Wingdings" pitchFamily="-123" charset="2"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6489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a changing world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static.ddmcdn.com/gif/how-to-donate-computer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/>
          <a:stretch/>
        </p:blipFill>
        <p:spPr bwMode="auto">
          <a:xfrm>
            <a:off x="76201" y="1908846"/>
            <a:ext cx="2205765" cy="13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tomshardware.com/us/2005/07/19/how_we_test_laptop_and_notebook_computers_for_home_and_office/hp-pavilion-ze2000t-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5" y="3241248"/>
            <a:ext cx="1428598" cy="107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35430" y="4375924"/>
            <a:ext cx="8505371" cy="1004065"/>
          </a:xfrm>
          <a:prstGeom prst="rightArrow">
            <a:avLst>
              <a:gd name="adj1" fmla="val 63008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81633" tIns="40816" rIns="81633" bIns="40816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816377"/>
            <a:endParaRPr lang="en-US" sz="1103" dirty="0" err="1">
              <a:solidFill>
                <a:schemeClr val="tx1"/>
              </a:solidFill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304" y="4644380"/>
            <a:ext cx="876595" cy="467150"/>
          </a:xfrm>
          <a:prstGeom prst="rect">
            <a:avLst/>
          </a:prstGeom>
          <a:noFill/>
        </p:spPr>
        <p:txBody>
          <a:bodyPr wrap="none" lIns="81633" tIns="40816" rIns="81633" bIns="40816" rtlCol="0" anchor="ctr">
            <a:spAutoFit/>
          </a:bodyPr>
          <a:lstStyle/>
          <a:p>
            <a:pPr algn="ctr"/>
            <a:r>
              <a:rPr lang="en-US" sz="2500" b="1" dirty="0"/>
              <a:t>2004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4717" y="4644380"/>
            <a:ext cx="876595" cy="467150"/>
          </a:xfrm>
          <a:prstGeom prst="rect">
            <a:avLst/>
          </a:prstGeom>
          <a:noFill/>
        </p:spPr>
        <p:txBody>
          <a:bodyPr wrap="none" lIns="81633" tIns="40816" rIns="81633" bIns="40816" rtlCol="0" anchor="ctr">
            <a:spAutoFit/>
          </a:bodyPr>
          <a:lstStyle/>
          <a:p>
            <a:pPr algn="ctr"/>
            <a:r>
              <a:rPr lang="en-US" sz="2500" b="1" dirty="0"/>
              <a:t>2007</a:t>
            </a:r>
            <a:endParaRPr lang="en-US" sz="2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75043" y="4644380"/>
            <a:ext cx="1339862" cy="467150"/>
          </a:xfrm>
          <a:prstGeom prst="rect">
            <a:avLst/>
          </a:prstGeom>
          <a:noFill/>
        </p:spPr>
        <p:txBody>
          <a:bodyPr wrap="none" lIns="81633" tIns="40816" rIns="81633" bIns="40816" rtlCol="0" anchor="ctr">
            <a:spAutoFit/>
          </a:bodyPr>
          <a:lstStyle/>
          <a:p>
            <a:pPr algn="ctr"/>
            <a:r>
              <a:rPr lang="en-US" sz="2500" b="1" dirty="0"/>
              <a:t>Present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632" y="4644380"/>
            <a:ext cx="876595" cy="467150"/>
          </a:xfrm>
          <a:prstGeom prst="rect">
            <a:avLst/>
          </a:prstGeom>
          <a:noFill/>
        </p:spPr>
        <p:txBody>
          <a:bodyPr wrap="none" lIns="81633" tIns="40816" rIns="81633" bIns="40816" rtlCol="0" anchor="ctr">
            <a:spAutoFit/>
          </a:bodyPr>
          <a:lstStyle/>
          <a:p>
            <a:pPr algn="ctr"/>
            <a:r>
              <a:rPr lang="en-US" sz="2500" b="1" dirty="0"/>
              <a:t>2010</a:t>
            </a:r>
          </a:p>
        </p:txBody>
      </p:sp>
      <p:pic>
        <p:nvPicPr>
          <p:cNvPr id="18" name="Picture 2" descr="http://images.tmcnet.com/tmc/misc/articles/image/2013/12/rachel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3" r="45071"/>
          <a:stretch/>
        </p:blipFill>
        <p:spPr bwMode="auto">
          <a:xfrm>
            <a:off x="2598962" y="2294384"/>
            <a:ext cx="1148104" cy="148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source.com/wp-content/uploads/2011/03/ipad-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980" r="14940" b="7309"/>
          <a:stretch/>
        </p:blipFill>
        <p:spPr bwMode="auto">
          <a:xfrm>
            <a:off x="4800090" y="2041326"/>
            <a:ext cx="1905678" cy="17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gigaom2.files.wordpress.com/2012/06/nest-thermostat-featur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1" y="2566580"/>
            <a:ext cx="1396999" cy="70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atwig.com/google-glass-teardown/teardown/glass-clearshade-isometri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22" y="1947759"/>
            <a:ext cx="1336135" cy="6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jeanlucdavid.com/wp-content/uploads/2013/11/Samsung-Galaxy-Gear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51" y="3267576"/>
            <a:ext cx="1101878" cy="7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858807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858807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47" dirty="0" err="1"/>
              <a:t>comScore’s</a:t>
            </a:r>
            <a:r>
              <a:rPr lang="en-US" sz="2647" dirty="0"/>
              <a:t> Total Video Measurement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07509" y="2753658"/>
            <a:ext cx="1456882" cy="1078086"/>
          </a:xfrm>
          <a:prstGeom prst="rect">
            <a:avLst/>
          </a:prstGeom>
          <a:noFill/>
        </p:spPr>
        <p:txBody>
          <a:bodyPr wrap="none" lIns="81633" tIns="40816" rIns="81633" bIns="40816" rtlCol="0" anchor="ctr">
            <a:spAutoFit/>
          </a:bodyPr>
          <a:lstStyle/>
          <a:p>
            <a:pPr algn="ctr"/>
            <a:r>
              <a:rPr lang="en-US" sz="3235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Total</a:t>
            </a:r>
          </a:p>
          <a:p>
            <a:pPr algn="ctr"/>
            <a:r>
              <a:rPr lang="en-US" sz="3235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VIDEO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11996" y="1781400"/>
            <a:ext cx="3436964" cy="2898052"/>
            <a:chOff x="5611995" y="1058366"/>
            <a:chExt cx="3436964" cy="3864616"/>
          </a:xfrm>
        </p:grpSpPr>
        <p:sp>
          <p:nvSpPr>
            <p:cNvPr id="12" name="TextBox 11"/>
            <p:cNvSpPr txBox="1"/>
            <p:nvPr/>
          </p:nvSpPr>
          <p:spPr>
            <a:xfrm>
              <a:off x="5611995" y="2663303"/>
              <a:ext cx="1182232" cy="9981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132" b="1" dirty="0">
                  <a:solidFill>
                    <a:schemeClr val="bg1"/>
                  </a:solidFill>
                </a:rPr>
                <a:t>Digital Video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62382" y="4075450"/>
              <a:ext cx="1886577" cy="84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65" b="1" dirty="0"/>
                <a:t>MP Metered Panels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217" y="2998048"/>
              <a:ext cx="1062567" cy="1062567"/>
            </a:xfrm>
            <a:prstGeom prst="rect">
              <a:avLst/>
            </a:prstGeom>
          </p:spPr>
        </p:pic>
        <p:pic>
          <p:nvPicPr>
            <p:cNvPr id="71685" name="Picture 5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060" y="1058366"/>
              <a:ext cx="1273279" cy="1075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054223" y="2057863"/>
              <a:ext cx="1886577" cy="48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65" b="1" dirty="0"/>
                <a:t>Census Tags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0777" y="3907366"/>
            <a:ext cx="5690924" cy="1557750"/>
            <a:chOff x="1560776" y="4066914"/>
            <a:chExt cx="5690924" cy="2077296"/>
          </a:xfrm>
        </p:grpSpPr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355" y="5031914"/>
              <a:ext cx="1273279" cy="1075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37160" y="4066914"/>
              <a:ext cx="1139398" cy="998193"/>
            </a:xfrm>
            <a:prstGeom prst="rect">
              <a:avLst/>
            </a:prstGeom>
            <a:solidFill>
              <a:srgbClr val="76C5DE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132" b="1" dirty="0"/>
                <a:t>OTT </a:t>
              </a:r>
            </a:p>
            <a:p>
              <a:pPr algn="ctr"/>
              <a:r>
                <a:rPr lang="en-US" sz="2132" b="1" dirty="0"/>
                <a:t>Video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05" y="5027161"/>
              <a:ext cx="1062567" cy="106256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880218" y="5296677"/>
              <a:ext cx="1371482" cy="847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65" b="1" dirty="0"/>
                <a:t>Census Tags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60776" y="5245593"/>
              <a:ext cx="1479011" cy="847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65" b="1" dirty="0"/>
                <a:t>MP Metered Panels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9026" y="1773468"/>
            <a:ext cx="3809563" cy="2685061"/>
            <a:chOff x="159025" y="1221309"/>
            <a:chExt cx="3809563" cy="3580588"/>
          </a:xfrm>
        </p:grpSpPr>
        <p:sp>
          <p:nvSpPr>
            <p:cNvPr id="10" name="TextBox 9"/>
            <p:cNvSpPr txBox="1"/>
            <p:nvPr/>
          </p:nvSpPr>
          <p:spPr>
            <a:xfrm>
              <a:off x="2374692" y="2629738"/>
              <a:ext cx="1003801" cy="99819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132" b="1" dirty="0">
                  <a:solidFill>
                    <a:schemeClr val="accent3"/>
                  </a:solidFill>
                </a:rPr>
                <a:t>Linear</a:t>
              </a:r>
              <a:br>
                <a:rPr lang="en-US" sz="2132" b="1" dirty="0">
                  <a:solidFill>
                    <a:schemeClr val="accent3"/>
                  </a:solidFill>
                </a:rPr>
              </a:br>
              <a:r>
                <a:rPr lang="en-US" sz="2132" b="1" dirty="0">
                  <a:solidFill>
                    <a:schemeClr val="accent3"/>
                  </a:solidFill>
                </a:rPr>
                <a:t>TV</a:t>
              </a:r>
            </a:p>
          </p:txBody>
        </p:sp>
        <p:pic>
          <p:nvPicPr>
            <p:cNvPr id="71682" name="Picture 2" descr="http://www.brightsideofnews.com/Data/2011_3_9/ATT-Uverse-Getting-New-FCC-Approved-Cisco-Set-Top-Box-/ATT_Cisco_Uverse_TV_600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62" y="1224908"/>
              <a:ext cx="1776456" cy="97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59025" y="3954365"/>
              <a:ext cx="1884938" cy="84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65" b="1" dirty="0"/>
                <a:t>Person Level Panel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33317" y="1221309"/>
              <a:ext cx="2035271" cy="120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65" b="1" dirty="0"/>
                <a:t>Nationally Representative STB data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73" y="2858288"/>
              <a:ext cx="1061644" cy="1062567"/>
            </a:xfrm>
            <a:prstGeom prst="rect">
              <a:avLst/>
            </a:prstGeom>
          </p:spPr>
        </p:pic>
      </p:grpSp>
      <p:cxnSp>
        <p:nvCxnSpPr>
          <p:cNvPr id="27" name="Straight Connector 26"/>
          <p:cNvCxnSpPr/>
          <p:nvPr/>
        </p:nvCxnSpPr>
        <p:spPr>
          <a:xfrm flipV="1">
            <a:off x="4575957" y="1773468"/>
            <a:ext cx="0" cy="10683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0" name="Straight Connector 71679"/>
          <p:cNvCxnSpPr/>
          <p:nvPr/>
        </p:nvCxnSpPr>
        <p:spPr>
          <a:xfrm flipH="1">
            <a:off x="389468" y="3987722"/>
            <a:ext cx="3372055" cy="13079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3" name="Straight Connector 71682"/>
          <p:cNvCxnSpPr/>
          <p:nvPr/>
        </p:nvCxnSpPr>
        <p:spPr>
          <a:xfrm>
            <a:off x="5382481" y="3987722"/>
            <a:ext cx="2991053" cy="13079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9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-782425" y="1962945"/>
            <a:ext cx="3508021" cy="4931036"/>
          </a:xfrm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en-US" sz="1600" b="1" dirty="0" smtClean="0"/>
              <a:t>NASDAQ</a:t>
            </a:r>
          </a:p>
          <a:p>
            <a:pPr marL="0" indent="0" algn="r">
              <a:buNone/>
            </a:pPr>
            <a:r>
              <a:rPr lang="en-US" sz="1600" b="1" dirty="0" smtClean="0"/>
              <a:t> </a:t>
            </a:r>
            <a:endParaRPr lang="en-US" sz="1600" b="1" dirty="0"/>
          </a:p>
          <a:p>
            <a:pPr marL="0" indent="0" algn="r">
              <a:buNone/>
            </a:pPr>
            <a:r>
              <a:rPr lang="en-US" sz="1600" b="1" dirty="0" smtClean="0"/>
              <a:t>CLIENTS</a:t>
            </a:r>
          </a:p>
          <a:p>
            <a:pPr marL="0" indent="0" algn="r">
              <a:buNone/>
            </a:pPr>
            <a:endParaRPr lang="en-US" sz="1600" b="1" dirty="0"/>
          </a:p>
          <a:p>
            <a:pPr marL="0" indent="0" algn="r">
              <a:buNone/>
            </a:pPr>
            <a:r>
              <a:rPr lang="en-US" sz="1600" b="1" dirty="0" smtClean="0"/>
              <a:t>EMPLOYEES</a:t>
            </a:r>
          </a:p>
          <a:p>
            <a:pPr marL="0" indent="0" algn="r">
              <a:buNone/>
            </a:pPr>
            <a:endParaRPr lang="en-US" sz="1600" b="1" dirty="0"/>
          </a:p>
          <a:p>
            <a:pPr marL="0" indent="0" algn="r">
              <a:buNone/>
            </a:pPr>
            <a:r>
              <a:rPr lang="en-US" sz="1600" b="1" dirty="0" smtClean="0"/>
              <a:t>GLOBAL </a:t>
            </a:r>
            <a:r>
              <a:rPr lang="en-US" sz="1600" b="1" dirty="0" smtClean="0"/>
              <a:t>COVERAGE</a:t>
            </a:r>
          </a:p>
          <a:p>
            <a:pPr marL="0" indent="0" algn="r">
              <a:buNone/>
            </a:pPr>
            <a:endParaRPr lang="en-US" sz="1600" b="1" dirty="0"/>
          </a:p>
          <a:p>
            <a:pPr marL="0" indent="0" algn="r">
              <a:buNone/>
            </a:pPr>
            <a:r>
              <a:rPr lang="en-US" sz="1600" b="1" dirty="0"/>
              <a:t>LOCAL </a:t>
            </a:r>
            <a:r>
              <a:rPr lang="en-US" sz="1600" b="1" dirty="0" smtClean="0"/>
              <a:t>PRESENCE</a:t>
            </a:r>
          </a:p>
          <a:p>
            <a:pPr marL="0" indent="0" algn="r">
              <a:buNone/>
            </a:pPr>
            <a:r>
              <a:rPr lang="en-US" sz="1600" b="1" dirty="0" smtClean="0"/>
              <a:t> </a:t>
            </a:r>
            <a:endParaRPr lang="en-US" sz="1600" b="1" dirty="0"/>
          </a:p>
          <a:p>
            <a:pPr marL="0" indent="0" algn="r">
              <a:buNone/>
            </a:pPr>
            <a:r>
              <a:rPr lang="en-US" sz="1600" b="1" dirty="0"/>
              <a:t>BIG </a:t>
            </a:r>
            <a:r>
              <a:rPr lang="en-US" sz="1600" b="1" dirty="0" smtClean="0"/>
              <a:t>DATA</a:t>
            </a:r>
          </a:p>
          <a:p>
            <a:pPr marL="0" indent="0" algn="r">
              <a:buNone/>
            </a:pPr>
            <a:endParaRPr lang="en-US" sz="1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comScore is a global leader in digital media </a:t>
            </a:r>
            <a:r>
              <a:rPr lang="en-US" sz="2800" dirty="0" smtClean="0">
                <a:solidFill>
                  <a:schemeClr val="bg1"/>
                </a:solidFill>
              </a:rPr>
              <a:t>analytics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205163" y="1954213"/>
            <a:ext cx="5938837" cy="369252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 sz="2100" dirty="0" smtClean="0"/>
              <a:t>SCOR ≈ </a:t>
            </a:r>
            <a:r>
              <a:rPr lang="en-US" sz="2100" dirty="0" smtClean="0"/>
              <a:t>$1.8B </a:t>
            </a:r>
            <a:r>
              <a:rPr lang="en-US" sz="2100" dirty="0" smtClean="0"/>
              <a:t>Market Cap</a:t>
            </a:r>
          </a:p>
          <a:p>
            <a:r>
              <a:rPr lang="en-US" sz="2100" dirty="0" smtClean="0"/>
              <a:t>2,500</a:t>
            </a:r>
            <a:r>
              <a:rPr lang="en-US" sz="2100" dirty="0"/>
              <a:t>+ worldwide </a:t>
            </a:r>
            <a:r>
              <a:rPr lang="en-US" sz="2100" dirty="0" smtClean="0"/>
              <a:t>clients</a:t>
            </a:r>
            <a:endParaRPr lang="en-US" sz="2100" dirty="0"/>
          </a:p>
          <a:p>
            <a:r>
              <a:rPr lang="en-US" sz="2100" dirty="0" smtClean="0"/>
              <a:t>2000+ employees</a:t>
            </a:r>
            <a:endParaRPr lang="en-US" sz="2100" dirty="0"/>
          </a:p>
          <a:p>
            <a:r>
              <a:rPr lang="en-US" sz="2100" dirty="0"/>
              <a:t>44 markets </a:t>
            </a:r>
            <a:r>
              <a:rPr lang="en-US" sz="2100" dirty="0" smtClean="0"/>
              <a:t>reported</a:t>
            </a:r>
            <a:endParaRPr lang="en-US" sz="2100" dirty="0"/>
          </a:p>
          <a:p>
            <a:r>
              <a:rPr lang="en-US" sz="2100" dirty="0" smtClean="0"/>
              <a:t>30</a:t>
            </a:r>
            <a:r>
              <a:rPr lang="en-US" sz="2100" dirty="0"/>
              <a:t>+ locations in 20+ countries</a:t>
            </a:r>
          </a:p>
          <a:p>
            <a:r>
              <a:rPr lang="en-US" sz="2100" dirty="0"/>
              <a:t>1.8 Trillion global interactions per month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725596" y="2089001"/>
            <a:ext cx="0" cy="30499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91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The Real Staying Power</a:t>
            </a:r>
            <a:endParaRPr lang="en-US" b="0" dirty="0"/>
          </a:p>
          <a:p>
            <a:pPr lvl="1"/>
            <a:r>
              <a:rPr lang="en-US" b="0" dirty="0" smtClean="0"/>
              <a:t>Technology, Data, Products, </a:t>
            </a:r>
            <a:r>
              <a:rPr lang="en-US" dirty="0" smtClean="0"/>
              <a:t>Offices, </a:t>
            </a:r>
            <a:r>
              <a:rPr lang="en-US" b="0" dirty="0" smtClean="0"/>
              <a:t>Marketing slogans, even CEOs become obsolete. The only lasting thing is people: Their culture, creative energy, the will to succeed</a:t>
            </a:r>
          </a:p>
          <a:p>
            <a:r>
              <a:rPr lang="en-US" dirty="0" smtClean="0"/>
              <a:t>Talent </a:t>
            </a:r>
            <a:r>
              <a:rPr lang="en-US" dirty="0" smtClean="0"/>
              <a:t>Development</a:t>
            </a:r>
            <a:endParaRPr lang="en-US" dirty="0" smtClean="0"/>
          </a:p>
          <a:p>
            <a:pPr lvl="1"/>
            <a:r>
              <a:rPr lang="en-US" b="0" dirty="0" smtClean="0"/>
              <a:t>Hire the smartest people around: an A+ player </a:t>
            </a:r>
            <a:r>
              <a:rPr lang="en-US" dirty="0"/>
              <a:t>&gt;</a:t>
            </a:r>
            <a:r>
              <a:rPr lang="en-US" b="0" dirty="0" smtClean="0"/>
              <a:t> 3 A players&gt; 9 B players. </a:t>
            </a:r>
          </a:p>
          <a:p>
            <a:pPr lvl="1"/>
            <a:r>
              <a:rPr lang="en-US" b="0" dirty="0" smtClean="0"/>
              <a:t>Rigorously maintain your hiring standards to </a:t>
            </a:r>
            <a:r>
              <a:rPr lang="en-US" b="1" dirty="0" smtClean="0"/>
              <a:t>prevent talent dilution</a:t>
            </a:r>
            <a:r>
              <a:rPr lang="en-US" b="0" dirty="0" smtClean="0"/>
              <a:t>. The highest ROI on your administrative effort is to build and entrench a rigorous hiring process and talent acquisition strategy</a:t>
            </a:r>
          </a:p>
          <a:p>
            <a:pPr lvl="1"/>
            <a:r>
              <a:rPr lang="en-US" b="0" dirty="0" smtClean="0"/>
              <a:t>Preserve your culture, and hire according accordingly. For comScore: Smart, energetic, driven, can do attitude, creative, client oriented</a:t>
            </a:r>
          </a:p>
          <a:p>
            <a:pPr lvl="1"/>
            <a:r>
              <a:rPr lang="en-US" b="0" dirty="0" smtClean="0"/>
              <a:t>Be zealous about employee reviews. Make sure people understand what they need to do to succeed, and where they stand</a:t>
            </a:r>
          </a:p>
          <a:p>
            <a:pPr lvl="1"/>
            <a:r>
              <a:rPr lang="en-US" dirty="0"/>
              <a:t>Bite</a:t>
            </a:r>
            <a:r>
              <a:rPr lang="en-US" dirty="0" smtClean="0"/>
              <a:t> the bullet on your mistakes and cut your losses early</a:t>
            </a:r>
          </a:p>
          <a:p>
            <a:pPr lvl="2"/>
            <a:r>
              <a:rPr lang="en-US" b="0" dirty="0" smtClean="0"/>
              <a:t>Huge cost of mediocrity: morale, productivity, impact on people below </a:t>
            </a:r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 eaLnBrk="1" hangingPunct="1"/>
            <a:endParaRPr lang="en-US" sz="1600" b="1" dirty="0" smtClean="0"/>
          </a:p>
          <a:p>
            <a:pPr eaLnBrk="1" hangingPunct="1"/>
            <a:endParaRPr lang="en-US" sz="16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Timeless Lesson: </a:t>
            </a:r>
            <a:br>
              <a:rPr lang="en-US" dirty="0" smtClean="0"/>
            </a:br>
            <a:r>
              <a:rPr lang="en-US" dirty="0" smtClean="0"/>
              <a:t>People—The Only Lasting Thing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000" dirty="0" smtClean="0"/>
              <a:t>Reality = True Values</a:t>
            </a:r>
          </a:p>
          <a:p>
            <a:pPr lvl="1"/>
            <a:r>
              <a:rPr lang="en-US" dirty="0" smtClean="0"/>
              <a:t>Einstein said</a:t>
            </a:r>
            <a:r>
              <a:rPr lang="en-US" sz="2400" dirty="0" smtClean="0"/>
              <a:t>: “</a:t>
            </a:r>
            <a:r>
              <a:rPr lang="en-US" dirty="0" smtClean="0"/>
              <a:t>Try not to become a man of success but rather try to become a man of value”</a:t>
            </a:r>
          </a:p>
          <a:p>
            <a:pPr lvl="1"/>
            <a:r>
              <a:rPr lang="en-US" dirty="0" smtClean="0"/>
              <a:t>What kind of company do you want to be? What would your key constituencies say about you?</a:t>
            </a:r>
          </a:p>
          <a:p>
            <a:pPr lvl="2"/>
            <a:r>
              <a:rPr lang="en-US" dirty="0" smtClean="0"/>
              <a:t>Employees: Fair, honest,  minimal politics, reward success and hard work. Open communications</a:t>
            </a:r>
          </a:p>
          <a:p>
            <a:pPr lvl="2"/>
            <a:r>
              <a:rPr lang="en-US" dirty="0" smtClean="0"/>
              <a:t>Clients: Deliver on promises, care, partner with key ones</a:t>
            </a:r>
          </a:p>
          <a:p>
            <a:pPr lvl="2"/>
            <a:r>
              <a:rPr lang="en-US" dirty="0" smtClean="0"/>
              <a:t>Competitors: Tough, Smart,  Professional, must  take seriously, </a:t>
            </a:r>
          </a:p>
          <a:p>
            <a:pPr lvl="2"/>
            <a:r>
              <a:rPr lang="en-US" dirty="0" smtClean="0"/>
              <a:t>Investors: </a:t>
            </a:r>
            <a:r>
              <a:rPr lang="en-US" dirty="0"/>
              <a:t>C</a:t>
            </a:r>
            <a:r>
              <a:rPr lang="en-US" dirty="0" smtClean="0"/>
              <a:t>ompelling plan, Accountability</a:t>
            </a:r>
            <a:endParaRPr lang="en-US" sz="1050" dirty="0" smtClean="0"/>
          </a:p>
          <a:p>
            <a:pPr lvl="1"/>
            <a:r>
              <a:rPr lang="en-US" dirty="0" smtClean="0"/>
              <a:t>Stock prices/valuations can go up and down but values are your terra </a:t>
            </a:r>
            <a:r>
              <a:rPr lang="en-US" dirty="0" err="1" smtClean="0"/>
              <a:t>ferma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Perception = Brand Values</a:t>
            </a:r>
          </a:p>
          <a:p>
            <a:pPr lvl="1"/>
            <a:r>
              <a:rPr lang="en-US" dirty="0" smtClean="0"/>
              <a:t>Establish brand values early and be true to them, but from the beginning, plan to evolve</a:t>
            </a:r>
          </a:p>
          <a:p>
            <a:pPr lvl="1"/>
            <a:r>
              <a:rPr lang="en-US" dirty="0" smtClean="0"/>
              <a:t>Tie values to user experience/value proposition</a:t>
            </a:r>
          </a:p>
          <a:p>
            <a:pPr lvl="1"/>
            <a:r>
              <a:rPr lang="en-US" dirty="0" smtClean="0"/>
              <a:t>Spend carefully, measure results rigorously</a:t>
            </a:r>
          </a:p>
          <a:p>
            <a:endParaRPr lang="en-US" sz="1400" dirty="0" smtClean="0"/>
          </a:p>
          <a:p>
            <a:endParaRPr lang="en-US" sz="1600" dirty="0" smtClean="0"/>
          </a:p>
          <a:p>
            <a:pPr marL="914400" indent="-50800"/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Matching Perception and Reality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Investors/VCs</a:t>
            </a:r>
          </a:p>
          <a:p>
            <a:pPr lvl="1"/>
            <a:r>
              <a:rPr lang="en-US" dirty="0" smtClean="0"/>
              <a:t>The right VC partner is as important as the firm</a:t>
            </a:r>
          </a:p>
          <a:p>
            <a:pPr lvl="1"/>
            <a:r>
              <a:rPr lang="en-US" dirty="0" smtClean="0"/>
              <a:t>They know you value their interests: Make them money</a:t>
            </a:r>
          </a:p>
          <a:p>
            <a:pPr lvl="1"/>
            <a:r>
              <a:rPr lang="en-US" dirty="0" smtClean="0"/>
              <a:t>Over-communicate and minimize surprises</a:t>
            </a:r>
          </a:p>
          <a:p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Supportive board</a:t>
            </a:r>
          </a:p>
          <a:p>
            <a:pPr lvl="1"/>
            <a:r>
              <a:rPr lang="en-US" dirty="0" smtClean="0"/>
              <a:t>Understands the business</a:t>
            </a:r>
          </a:p>
          <a:p>
            <a:pPr lvl="1"/>
            <a:r>
              <a:rPr lang="en-US" dirty="0" smtClean="0"/>
              <a:t>Understand entrepreneurs</a:t>
            </a:r>
          </a:p>
          <a:p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PR is a very powerful tool</a:t>
            </a:r>
          </a:p>
          <a:p>
            <a:pPr lvl="1"/>
            <a:r>
              <a:rPr lang="en-US" dirty="0" smtClean="0"/>
              <a:t>Know the critical media people in your business and get to know them</a:t>
            </a:r>
          </a:p>
          <a:p>
            <a:pPr lvl="1"/>
            <a:r>
              <a:rPr lang="en-US" dirty="0" smtClean="0"/>
              <a:t>Understand how you make them successful. Give them information that adds value to them rather than just you.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Critical Relationships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000" dirty="0" smtClean="0"/>
              <a:t>Clients:</a:t>
            </a:r>
          </a:p>
          <a:p>
            <a:pPr lvl="1"/>
            <a:r>
              <a:rPr lang="en-US" dirty="0" smtClean="0"/>
              <a:t>Very important</a:t>
            </a:r>
          </a:p>
          <a:p>
            <a:pPr lvl="2"/>
            <a:r>
              <a:rPr lang="en-US" sz="1600" dirty="0" smtClean="0"/>
              <a:t>Write your paychecks, validate your products, can be the source of your best ideas, keep you honest</a:t>
            </a:r>
          </a:p>
          <a:p>
            <a:pPr lvl="1"/>
            <a:r>
              <a:rPr lang="en-US" dirty="0" smtClean="0"/>
              <a:t>Maintain a close relationship with Core/</a:t>
            </a:r>
            <a:r>
              <a:rPr lang="en-US" dirty="0" err="1" smtClean="0"/>
              <a:t>Bellweather</a:t>
            </a:r>
            <a:r>
              <a:rPr lang="en-US" dirty="0" smtClean="0"/>
              <a:t> clients:</a:t>
            </a:r>
          </a:p>
          <a:p>
            <a:pPr lvl="2"/>
            <a:r>
              <a:rPr lang="en-US" sz="1600" dirty="0" smtClean="0"/>
              <a:t>Handful of clients that can set your directions. You need to know them personally, They should think of you as a partner.</a:t>
            </a:r>
          </a:p>
          <a:p>
            <a:pPr lvl="1"/>
            <a:r>
              <a:rPr lang="en-US" dirty="0" smtClean="0"/>
              <a:t>Maintain your reputation</a:t>
            </a:r>
          </a:p>
          <a:p>
            <a:pPr lvl="2"/>
            <a:r>
              <a:rPr lang="en-US" sz="1600" dirty="0" smtClean="0"/>
              <a:t>Think carefully about the expectations you set ad deliver on them: </a:t>
            </a:r>
            <a:r>
              <a:rPr lang="en-US" sz="1600" b="0" dirty="0" smtClean="0"/>
              <a:t>Product, Client service, Contractual and pricing relationships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Renewal rate is One of the Most Important Metrics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Critical Relationships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Big, unique, executable idea </a:t>
            </a:r>
          </a:p>
          <a:p>
            <a:pPr>
              <a:buNone/>
            </a:pPr>
            <a:r>
              <a:rPr lang="en-US" dirty="0" smtClean="0"/>
              <a:t>- Ability to think big</a:t>
            </a:r>
          </a:p>
          <a:p>
            <a:pPr>
              <a:buNone/>
            </a:pPr>
            <a:r>
              <a:rPr lang="en-US" dirty="0" smtClean="0"/>
              <a:t>- Strong, scrappy team with good chemistry</a:t>
            </a:r>
          </a:p>
          <a:p>
            <a:pPr>
              <a:buNone/>
            </a:pPr>
            <a:r>
              <a:rPr lang="en-US" dirty="0" smtClean="0"/>
              <a:t>- Smart capital</a:t>
            </a:r>
          </a:p>
          <a:p>
            <a:pPr>
              <a:buNone/>
            </a:pPr>
            <a:r>
              <a:rPr lang="en-US" dirty="0" smtClean="0"/>
              <a:t>- Right board</a:t>
            </a:r>
          </a:p>
          <a:p>
            <a:pPr>
              <a:buNone/>
            </a:pPr>
            <a:r>
              <a:rPr lang="en-US" dirty="0" smtClean="0"/>
              <a:t>- Relentless innovation</a:t>
            </a:r>
          </a:p>
          <a:p>
            <a:pPr>
              <a:buNone/>
            </a:pPr>
            <a:r>
              <a:rPr lang="en-US" dirty="0" smtClean="0"/>
              <a:t>- Ability to both see and seize opportunities</a:t>
            </a:r>
          </a:p>
          <a:p>
            <a:pPr>
              <a:buNone/>
            </a:pPr>
            <a:r>
              <a:rPr lang="en-US" dirty="0" smtClean="0"/>
              <a:t>- Guts and audacity</a:t>
            </a:r>
          </a:p>
          <a:p>
            <a:pPr>
              <a:buNone/>
            </a:pPr>
            <a:r>
              <a:rPr lang="en-US" dirty="0" smtClean="0"/>
              <a:t>- Strong company culture</a:t>
            </a:r>
          </a:p>
          <a:p>
            <a:pPr>
              <a:buNone/>
            </a:pPr>
            <a:r>
              <a:rPr lang="en-US" dirty="0" smtClean="0"/>
              <a:t>- Blood, sweat, tears!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Summary: What </a:t>
            </a:r>
            <a:r>
              <a:rPr lang="en-US" sz="2800"/>
              <a:t>W</a:t>
            </a:r>
            <a:r>
              <a:rPr lang="en-US" sz="2800" smtClean="0"/>
              <a:t>orked </a:t>
            </a:r>
            <a:r>
              <a:rPr lang="en-US" sz="2800"/>
              <a:t>F</a:t>
            </a:r>
            <a:r>
              <a:rPr lang="en-US" sz="2800" smtClean="0"/>
              <a:t>or </a:t>
            </a:r>
            <a:r>
              <a:rPr lang="en-US" sz="2800" dirty="0"/>
              <a:t>U</a:t>
            </a:r>
            <a:r>
              <a:rPr lang="en-US" sz="2800" smtClean="0"/>
              <a:t>s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prstGeom prst="rect">
            <a:avLst/>
          </a:prstGeom>
        </p:spPr>
        <p:txBody>
          <a:bodyPr vert="horz" wrap="square" lIns="81633" tIns="40816" rIns="81633" bIns="40816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8" name="Text Placeholder 15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work with 2,500+ clients across the globe</a:t>
            </a:r>
            <a:endParaRPr lang="en-US" dirty="0"/>
          </a:p>
        </p:txBody>
      </p:sp>
      <p:sp>
        <p:nvSpPr>
          <p:cNvPr id="18" name="Text Placeholder 143"/>
          <p:cNvSpPr txBox="1">
            <a:spLocks/>
          </p:cNvSpPr>
          <p:nvPr/>
        </p:nvSpPr>
        <p:spPr>
          <a:xfrm>
            <a:off x="152399" y="1669505"/>
            <a:ext cx="8787384" cy="3607082"/>
          </a:xfrm>
          <a:prstGeom prst="rect">
            <a:avLst/>
          </a:prstGeom>
        </p:spPr>
        <p:txBody>
          <a:bodyPr vert="horz" lIns="81633" tIns="40816" rIns="81633" bIns="40816" rtlCol="0">
            <a:normAutofit/>
          </a:bodyPr>
          <a:lstStyle/>
          <a:p>
            <a:pPr defTabSz="816377">
              <a:lnSpc>
                <a:spcPct val="120000"/>
              </a:lnSpc>
              <a:defRPr/>
            </a:pPr>
            <a:r>
              <a:rPr lang="en-US" kern="0" dirty="0"/>
              <a:t> </a:t>
            </a:r>
          </a:p>
        </p:txBody>
      </p:sp>
      <p:grpSp>
        <p:nvGrpSpPr>
          <p:cNvPr id="19" name="Group 135"/>
          <p:cNvGrpSpPr>
            <a:grpSpLocks/>
          </p:cNvGrpSpPr>
          <p:nvPr/>
        </p:nvGrpSpPr>
        <p:grpSpPr bwMode="auto">
          <a:xfrm>
            <a:off x="1192214" y="1563555"/>
            <a:ext cx="6757987" cy="3882077"/>
            <a:chOff x="1192763" y="991674"/>
            <a:chExt cx="6756919" cy="4974148"/>
          </a:xfrm>
        </p:grpSpPr>
        <p:sp>
          <p:nvSpPr>
            <p:cNvPr id="20" name="Line 7"/>
            <p:cNvSpPr>
              <a:spLocks noChangeShapeType="1"/>
            </p:cNvSpPr>
            <p:nvPr/>
          </p:nvSpPr>
          <p:spPr bwMode="gray">
            <a:xfrm>
              <a:off x="3124445" y="999300"/>
              <a:ext cx="0" cy="4966522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444444"/>
                </a:solidFill>
                <a:latin typeface="Arial" pitchFamily="-123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gray">
            <a:xfrm>
              <a:off x="4087905" y="991674"/>
              <a:ext cx="0" cy="4948218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444444"/>
                </a:solidFill>
                <a:latin typeface="Arial" pitchFamily="-123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gray">
            <a:xfrm>
              <a:off x="5054540" y="991674"/>
              <a:ext cx="0" cy="4966522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444444"/>
                </a:solidFill>
                <a:latin typeface="Arial" pitchFamily="-123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gray">
            <a:xfrm>
              <a:off x="6019587" y="991674"/>
              <a:ext cx="0" cy="4955844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444444"/>
                </a:solidFill>
                <a:latin typeface="Arial" pitchFamily="-123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gray">
            <a:xfrm>
              <a:off x="6984635" y="991674"/>
              <a:ext cx="0" cy="4974148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444444"/>
                </a:solidFill>
                <a:latin typeface="Arial" pitchFamily="-123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gray">
            <a:xfrm>
              <a:off x="7949682" y="991674"/>
              <a:ext cx="0" cy="4963471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444444"/>
                </a:solidFill>
                <a:latin typeface="Arial" pitchFamily="-123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gray">
            <a:xfrm>
              <a:off x="2157810" y="999300"/>
              <a:ext cx="0" cy="4966522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444444"/>
                </a:solidFill>
                <a:latin typeface="Arial" pitchFamily="-123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gray">
            <a:xfrm>
              <a:off x="1192763" y="999300"/>
              <a:ext cx="0" cy="4966522"/>
            </a:xfrm>
            <a:prstGeom prst="lin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444444"/>
                </a:solidFill>
                <a:latin typeface="Arial" pitchFamily="-123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74" name="Text Box 91"/>
          <p:cNvSpPr txBox="1">
            <a:spLocks noChangeArrowheads="1"/>
          </p:cNvSpPr>
          <p:nvPr/>
        </p:nvSpPr>
        <p:spPr bwMode="gray">
          <a:xfrm>
            <a:off x="458789" y="2754011"/>
            <a:ext cx="463550" cy="35942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 marL="158740" indent="-158740"/>
            <a:endParaRPr lang="en-US" dirty="0">
              <a:solidFill>
                <a:srgbClr val="444444"/>
              </a:solidFill>
              <a:latin typeface="Arial"/>
            </a:endParaRPr>
          </a:p>
        </p:txBody>
      </p:sp>
      <p:pic>
        <p:nvPicPr>
          <p:cNvPr id="75" name="Picture 93" descr="logo_facebook-rgb-7inch-70617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57595" y="2532077"/>
            <a:ext cx="476226" cy="17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ectangle 90"/>
          <p:cNvSpPr/>
          <p:nvPr/>
        </p:nvSpPr>
        <p:spPr>
          <a:xfrm>
            <a:off x="1" y="1543318"/>
            <a:ext cx="9144000" cy="208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3" tIns="40816" rIns="81633" bIns="40816" anchor="ctr"/>
          <a:lstStyle/>
          <a:p>
            <a:pPr algn="ctr">
              <a:defRPr/>
            </a:pPr>
            <a:endParaRPr lang="en-US" dirty="0">
              <a:solidFill>
                <a:srgbClr val="4B4B4B"/>
              </a:solidFill>
              <a:latin typeface="Arial"/>
            </a:endParaRPr>
          </a:p>
        </p:txBody>
      </p:sp>
      <p:grpSp>
        <p:nvGrpSpPr>
          <p:cNvPr id="92" name="Group 139"/>
          <p:cNvGrpSpPr>
            <a:grpSpLocks/>
          </p:cNvGrpSpPr>
          <p:nvPr/>
        </p:nvGrpSpPr>
        <p:grpSpPr bwMode="auto">
          <a:xfrm>
            <a:off x="436514" y="1494509"/>
            <a:ext cx="8373900" cy="312252"/>
            <a:chOff x="435720" y="899758"/>
            <a:chExt cx="8373975" cy="416663"/>
          </a:xfrm>
        </p:grpSpPr>
        <p:sp>
          <p:nvSpPr>
            <p:cNvPr id="93" name="TextBox 92"/>
            <p:cNvSpPr txBox="1"/>
            <p:nvPr/>
          </p:nvSpPr>
          <p:spPr bwMode="auto">
            <a:xfrm>
              <a:off x="435720" y="899758"/>
              <a:ext cx="484290" cy="416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none" lIns="87401" tIns="87401" rIns="87401" bIns="87401">
              <a:spAutoFit/>
            </a:bodyPr>
            <a:lstStyle/>
            <a:p>
              <a:pPr algn="ctr">
                <a:defRPr/>
              </a:pPr>
              <a:r>
                <a:rPr lang="en-US" sz="882" dirty="0">
                  <a:solidFill>
                    <a:srgbClr val="FFFFFF"/>
                  </a:solidFill>
                  <a:latin typeface="Arial"/>
                  <a:ea typeface="MS PGothic" charset="0"/>
                  <a:cs typeface="Arial" pitchFamily="34" charset="0"/>
                </a:rPr>
                <a:t>Media</a:t>
              </a:r>
            </a:p>
          </p:txBody>
        </p:sp>
        <p:sp>
          <p:nvSpPr>
            <p:cNvPr id="94" name="TextBox 93"/>
            <p:cNvSpPr txBox="1"/>
            <p:nvPr/>
          </p:nvSpPr>
          <p:spPr bwMode="auto">
            <a:xfrm>
              <a:off x="1353345" y="899758"/>
              <a:ext cx="639783" cy="416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none" lIns="87401" tIns="87401" rIns="87401" bIns="87401">
              <a:spAutoFit/>
            </a:bodyPr>
            <a:lstStyle/>
            <a:p>
              <a:pPr algn="ctr">
                <a:defRPr/>
              </a:pPr>
              <a:r>
                <a:rPr lang="en-US" sz="882" dirty="0">
                  <a:solidFill>
                    <a:srgbClr val="FFFFFF"/>
                  </a:solidFill>
                  <a:latin typeface="Arial"/>
                  <a:ea typeface="MS PGothic" charset="0"/>
                  <a:cs typeface="Arial" pitchFamily="34" charset="0"/>
                </a:rPr>
                <a:t>Agencies</a:t>
              </a:r>
            </a:p>
          </p:txBody>
        </p:sp>
        <p:sp>
          <p:nvSpPr>
            <p:cNvPr id="95" name="TextBox 94"/>
            <p:cNvSpPr txBox="1"/>
            <p:nvPr/>
          </p:nvSpPr>
          <p:spPr bwMode="auto">
            <a:xfrm>
              <a:off x="2147864" y="899758"/>
              <a:ext cx="974814" cy="416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none" lIns="87401" tIns="87401" rIns="87401" bIns="87401">
              <a:spAutoFit/>
            </a:bodyPr>
            <a:lstStyle/>
            <a:p>
              <a:pPr algn="ctr">
                <a:defRPr/>
              </a:pPr>
              <a:r>
                <a:rPr lang="en-US" sz="882" dirty="0">
                  <a:solidFill>
                    <a:srgbClr val="FFFFFF"/>
                  </a:solidFill>
                  <a:latin typeface="Arial"/>
                  <a:ea typeface="MS PGothic" charset="0"/>
                  <a:cs typeface="Arial" pitchFamily="34" charset="0"/>
                </a:rPr>
                <a:t>Telecom/Mobile</a:t>
              </a: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3306837" y="899758"/>
              <a:ext cx="628562" cy="416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none" lIns="87401" tIns="87401" rIns="87401" bIns="87401">
              <a:spAutoFit/>
            </a:bodyPr>
            <a:lstStyle/>
            <a:p>
              <a:pPr algn="ctr">
                <a:defRPr/>
              </a:pPr>
              <a:r>
                <a:rPr lang="en-US" sz="882" dirty="0">
                  <a:solidFill>
                    <a:srgbClr val="FFFFFF"/>
                  </a:solidFill>
                  <a:latin typeface="Arial"/>
                  <a:ea typeface="MS PGothic" charset="0"/>
                  <a:cs typeface="Arial" pitchFamily="34" charset="0"/>
                </a:rPr>
                <a:t>Financial</a:t>
              </a:r>
            </a:p>
          </p:txBody>
        </p:sp>
        <p:sp>
          <p:nvSpPr>
            <p:cNvPr id="97" name="TextBox 96"/>
            <p:cNvSpPr txBox="1"/>
            <p:nvPr/>
          </p:nvSpPr>
          <p:spPr bwMode="auto">
            <a:xfrm>
              <a:off x="4361730" y="899758"/>
              <a:ext cx="466657" cy="416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none" lIns="87401" tIns="87401" rIns="87401" bIns="87401">
              <a:spAutoFit/>
            </a:bodyPr>
            <a:lstStyle/>
            <a:p>
              <a:pPr algn="ctr">
                <a:defRPr/>
              </a:pPr>
              <a:r>
                <a:rPr lang="en-US" sz="882" dirty="0">
                  <a:solidFill>
                    <a:srgbClr val="FFFFFF"/>
                  </a:solidFill>
                  <a:latin typeface="Arial"/>
                  <a:ea typeface="MS PGothic" charset="0"/>
                  <a:cs typeface="Arial" pitchFamily="34" charset="0"/>
                </a:rPr>
                <a:t>Retail</a:t>
              </a:r>
            </a:p>
          </p:txBody>
        </p:sp>
        <p:sp>
          <p:nvSpPr>
            <p:cNvPr id="98" name="TextBox 97"/>
            <p:cNvSpPr txBox="1"/>
            <p:nvPr/>
          </p:nvSpPr>
          <p:spPr bwMode="auto">
            <a:xfrm>
              <a:off x="5288727" y="899758"/>
              <a:ext cx="489099" cy="416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none" lIns="87401" tIns="87401" rIns="87401" bIns="87401">
              <a:spAutoFit/>
            </a:bodyPr>
            <a:lstStyle/>
            <a:p>
              <a:pPr algn="ctr">
                <a:defRPr/>
              </a:pPr>
              <a:r>
                <a:rPr lang="en-US" sz="882" dirty="0">
                  <a:solidFill>
                    <a:srgbClr val="FFFFFF"/>
                  </a:solidFill>
                  <a:latin typeface="Arial"/>
                  <a:ea typeface="MS PGothic" charset="0"/>
                  <a:cs typeface="Arial" pitchFamily="34" charset="0"/>
                </a:rPr>
                <a:t>Travel</a:t>
              </a: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6284426" y="899758"/>
              <a:ext cx="421773" cy="416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none" lIns="87401" tIns="87401" rIns="87401" bIns="87401">
              <a:spAutoFit/>
            </a:bodyPr>
            <a:lstStyle/>
            <a:p>
              <a:pPr algn="ctr">
                <a:defRPr/>
              </a:pPr>
              <a:r>
                <a:rPr lang="en-US" sz="882" dirty="0">
                  <a:solidFill>
                    <a:srgbClr val="FFFFFF"/>
                  </a:solidFill>
                  <a:latin typeface="Arial"/>
                  <a:ea typeface="MS PGothic" charset="0"/>
                  <a:cs typeface="Arial" pitchFamily="34" charset="0"/>
                </a:rPr>
                <a:t>CPG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7216695" y="899758"/>
              <a:ext cx="503526" cy="416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none" lIns="87401" tIns="87401" rIns="87401" bIns="87401">
              <a:spAutoFit/>
            </a:bodyPr>
            <a:lstStyle/>
            <a:p>
              <a:pPr algn="ctr">
                <a:defRPr/>
              </a:pPr>
              <a:r>
                <a:rPr lang="en-US" sz="882" dirty="0">
                  <a:solidFill>
                    <a:srgbClr val="FFFFFF"/>
                  </a:solidFill>
                  <a:latin typeface="Arial"/>
                  <a:ea typeface="MS PGothic" charset="0"/>
                  <a:cs typeface="Arial" pitchFamily="34" charset="0"/>
                </a:rPr>
                <a:t>Health</a:t>
              </a:r>
            </a:p>
          </p:txBody>
        </p:sp>
        <p:sp>
          <p:nvSpPr>
            <p:cNvPr id="101" name="TextBox 100"/>
            <p:cNvSpPr txBox="1"/>
            <p:nvPr/>
          </p:nvSpPr>
          <p:spPr bwMode="auto">
            <a:xfrm>
              <a:off x="8051288" y="899758"/>
              <a:ext cx="758407" cy="416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none" lIns="87401" tIns="87401" rIns="87401" bIns="87401">
              <a:spAutoFit/>
            </a:bodyPr>
            <a:lstStyle/>
            <a:p>
              <a:pPr algn="ctr">
                <a:defRPr/>
              </a:pPr>
              <a:r>
                <a:rPr lang="en-US" sz="882" dirty="0">
                  <a:solidFill>
                    <a:srgbClr val="FFFFFF"/>
                  </a:solidFill>
                  <a:latin typeface="Arial"/>
                  <a:ea typeface="MS PGothic" charset="0"/>
                  <a:cs typeface="Arial" pitchFamily="34" charset="0"/>
                </a:rPr>
                <a:t>Technology</a:t>
              </a:r>
            </a:p>
          </p:txBody>
        </p:sp>
      </p:grpSp>
      <p:pic>
        <p:nvPicPr>
          <p:cNvPr id="113" name="Picture 1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2337" y="2821255"/>
            <a:ext cx="617310" cy="35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2" descr="C:\Users\sflosi\AppData\Local\Microsoft\Windows\Temporary Internet Files\Content.Outlook\YANFG3V3\AOL_Say_Orange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00" y="2790217"/>
            <a:ext cx="240018" cy="249369"/>
          </a:xfrm>
          <a:prstGeom prst="rect">
            <a:avLst/>
          </a:prstGeom>
          <a:noFill/>
        </p:spPr>
      </p:pic>
      <p:pic>
        <p:nvPicPr>
          <p:cNvPr id="58" name="Picture 43" descr="Travel Dea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5204837" y="2755333"/>
            <a:ext cx="634968" cy="14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0" descr="Travelocity_n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160483" y="2112871"/>
            <a:ext cx="723676" cy="2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14" descr="http://www.alumnibenefits.org/includes/hertz_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194" y="5152931"/>
            <a:ext cx="614255" cy="2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243_Pepsi_Logo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237" y="1976893"/>
            <a:ext cx="543967" cy="56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9" descr="Procter &amp; Gambl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gray">
          <a:xfrm>
            <a:off x="6130719" y="1904438"/>
            <a:ext cx="705001" cy="9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118" descr="Kraft-Logo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406" y="2883424"/>
            <a:ext cx="539629" cy="343400"/>
          </a:xfrm>
          <a:prstGeom prst="rect">
            <a:avLst/>
          </a:prstGeom>
        </p:spPr>
      </p:pic>
      <p:pic>
        <p:nvPicPr>
          <p:cNvPr id="136" name="Picture 10" descr="http://www.popandroll.com/coke-art/Coca-Cola_Logo_Scrip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901" y="4782647"/>
            <a:ext cx="580639" cy="22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6" descr="http://www.designcontest.com/forum/attachments/f96/9422d1342514352t-unilever-logo-unilever-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972" y="5077009"/>
            <a:ext cx="354495" cy="3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8" descr="http://www.yourlogoresources.com/wp-content/uploads/2011/09/loreal-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420" y="4485962"/>
            <a:ext cx="687599" cy="1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0" descr="http://4.bp.blogspot.com/-vNdfNpo6Uv4/TZD3-u2d8FI/AAAAAAAAACc/IkXqO4tWQpo/s1600/kelloggs-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451" y="4074972"/>
            <a:ext cx="711537" cy="27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3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640" y="4681612"/>
            <a:ext cx="638703" cy="1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3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88601" y="3227868"/>
            <a:ext cx="424783" cy="26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5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561" y="4982949"/>
            <a:ext cx="592863" cy="149744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8.mshcdn.com/wp-content/uploads/2012/09/ebay-logo-640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163" y="3063070"/>
            <a:ext cx="630871" cy="3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Object 73" descr="npo00001c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gray">
          <a:xfrm>
            <a:off x="4216035" y="3976705"/>
            <a:ext cx="775057" cy="1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08" descr="PetSmart - Pet supplies and pet products for healthier, happier pets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277174" y="4522429"/>
            <a:ext cx="602846" cy="15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98" descr="http://t3.gstatic.com/images?q=tbn:ANd9GcSgHmIaguVyFnU7gb6dVJCBWmHEmlyTB9QmIl1je7oHV6PezWk&amp;t=1&amp;usg=__hyucOMA8wR70AyKfMptper4YYBM=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935" y="4811154"/>
            <a:ext cx="345327" cy="26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0" descr="http://www.unitednetworker.com/wp-content/uploads/2009/12/OTTO_Logo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783" y="5206240"/>
            <a:ext cx="525631" cy="1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08" y="4323651"/>
            <a:ext cx="376201" cy="1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97" y="3326516"/>
            <a:ext cx="681623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10" descr="http://wonderifyouwonder.files.wordpress.com/2012/02/fox-tv-logo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45" y="3522809"/>
            <a:ext cx="406927" cy="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8" descr="http://www.d-esports.com/wp-content/uploads/2012/04/Logo-CBS-Interactive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207" y="3083407"/>
            <a:ext cx="859003" cy="14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6" descr="http://4.bp.blogspot.com/-GNdLmJdkEF8/TVxVky_NFGI/AAAAAAAAArk/3_Tl1bBfhFE/s1600/ESPN%252520Red%252520Logo%252520large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73" y="5072613"/>
            <a:ext cx="456271" cy="12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45" descr="Z:\EMEA Client Logos\Media Owners\The guardian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93" y="5298355"/>
            <a:ext cx="754831" cy="1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10" descr="logo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gray">
          <a:xfrm>
            <a:off x="1495048" y="2004529"/>
            <a:ext cx="321219" cy="22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11" descr="Omnicom Group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gray">
          <a:xfrm>
            <a:off x="1325611" y="2900918"/>
            <a:ext cx="660095" cy="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343946" y="2713280"/>
            <a:ext cx="623423" cy="1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2" descr="http://3.bp.blogspot.com/-tN3u-eZEwqY/UId2ZxuS_wI/AAAAAAAAc9g/bfBhVbzfdPU/s1600/starcom-logo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431" y="2275617"/>
            <a:ext cx="582455" cy="3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http://www.netdialogs.com/english/pics/logo_universa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677" y="3343442"/>
            <a:ext cx="769963" cy="2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7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048" y="4389640"/>
            <a:ext cx="587220" cy="22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9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654" y="4692114"/>
            <a:ext cx="498009" cy="13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" name="Picture 151" descr="l22.png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459" y="5222164"/>
            <a:ext cx="458399" cy="201696"/>
          </a:xfrm>
          <a:prstGeom prst="rect">
            <a:avLst/>
          </a:prstGeom>
        </p:spPr>
      </p:pic>
      <p:pic>
        <p:nvPicPr>
          <p:cNvPr id="154" name="Picture 28" descr="http://www.kontented.com/wp-content/uploads/2011/06/logoMindshare2.gif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5492" y="3559478"/>
            <a:ext cx="700332" cy="3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3" descr="T-Mobile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327657" y="3580965"/>
            <a:ext cx="615869" cy="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6" descr="Verizon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392296" y="2127219"/>
            <a:ext cx="486591" cy="2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64" descr="vodafone.gif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94" t="20393" r="11606" b="19606"/>
          <a:stretch>
            <a:fillRect/>
          </a:stretch>
        </p:blipFill>
        <p:spPr bwMode="auto">
          <a:xfrm>
            <a:off x="2396544" y="4776195"/>
            <a:ext cx="478093" cy="35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51" descr="LG.gif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6" t="26756" b="29243"/>
          <a:stretch>
            <a:fillRect/>
          </a:stretch>
        </p:blipFill>
        <p:spPr bwMode="auto">
          <a:xfrm>
            <a:off x="2358225" y="5200732"/>
            <a:ext cx="554734" cy="25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3" descr="new-microsoft-logo-600.jpg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885" y="1844428"/>
            <a:ext cx="666206" cy="152800"/>
          </a:xfrm>
          <a:prstGeom prst="rect">
            <a:avLst/>
          </a:prstGeom>
        </p:spPr>
      </p:pic>
      <p:pic>
        <p:nvPicPr>
          <p:cNvPr id="125" name="Picture 4" descr="http://thegamefanatics.com/wp-content/uploads/2012/06/Activision_Logo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1133" y="4802298"/>
            <a:ext cx="693711" cy="1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EA_Logo.jpeg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404" y="3499951"/>
            <a:ext cx="357169" cy="357169"/>
          </a:xfrm>
          <a:prstGeom prst="rect">
            <a:avLst/>
          </a:prstGeom>
        </p:spPr>
      </p:pic>
      <p:pic>
        <p:nvPicPr>
          <p:cNvPr id="4" name="Picture 3" descr="799px-Yahoo!_logo.svg.png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18" y="2321821"/>
            <a:ext cx="611381" cy="142324"/>
          </a:xfrm>
          <a:prstGeom prst="rect">
            <a:avLst/>
          </a:prstGeom>
        </p:spPr>
      </p:pic>
      <p:pic>
        <p:nvPicPr>
          <p:cNvPr id="10" name="Picture 9" descr="yandex_eng_logo-240.png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18" y="4743233"/>
            <a:ext cx="528180" cy="264090"/>
          </a:xfrm>
          <a:prstGeom prst="rect">
            <a:avLst/>
          </a:prstGeom>
        </p:spPr>
      </p:pic>
      <p:pic>
        <p:nvPicPr>
          <p:cNvPr id="27" name="Picture 26" descr="terra.png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17" y="4059628"/>
            <a:ext cx="468383" cy="192683"/>
          </a:xfrm>
          <a:prstGeom prst="rect">
            <a:avLst/>
          </a:prstGeom>
        </p:spPr>
      </p:pic>
      <p:pic>
        <p:nvPicPr>
          <p:cNvPr id="14" name="Picture 13" descr="nestle-logo.png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852" y="2458394"/>
            <a:ext cx="332737" cy="331079"/>
          </a:xfrm>
          <a:prstGeom prst="rect">
            <a:avLst/>
          </a:prstGeom>
        </p:spPr>
      </p:pic>
      <p:pic>
        <p:nvPicPr>
          <p:cNvPr id="25" name="Picture 24" descr="ticketmaster_logo.jpg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787" y="4198309"/>
            <a:ext cx="737623" cy="236326"/>
          </a:xfrm>
          <a:prstGeom prst="rect">
            <a:avLst/>
          </a:prstGeom>
        </p:spPr>
      </p:pic>
      <p:pic>
        <p:nvPicPr>
          <p:cNvPr id="28" name="Picture 27" descr="432px-Target_logo.png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934" y="2174011"/>
            <a:ext cx="282161" cy="374908"/>
          </a:xfrm>
          <a:prstGeom prst="rect">
            <a:avLst/>
          </a:prstGeom>
        </p:spPr>
      </p:pic>
      <p:pic>
        <p:nvPicPr>
          <p:cNvPr id="29" name="Picture 28" descr="sears-logo-transparent.png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858" y="2882438"/>
            <a:ext cx="487478" cy="137956"/>
          </a:xfrm>
          <a:prstGeom prst="rect">
            <a:avLst/>
          </a:prstGeom>
        </p:spPr>
      </p:pic>
      <p:pic>
        <p:nvPicPr>
          <p:cNvPr id="30" name="Picture 29" descr="office-depot-logo.png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753" y="3765533"/>
            <a:ext cx="791691" cy="89684"/>
          </a:xfrm>
          <a:prstGeom prst="rect">
            <a:avLst/>
          </a:prstGeom>
        </p:spPr>
      </p:pic>
      <p:pic>
        <p:nvPicPr>
          <p:cNvPr id="31" name="Picture 30" descr="digitas-logo-pms-1797.jpg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538" y="1874877"/>
            <a:ext cx="720240" cy="103906"/>
          </a:xfrm>
          <a:prstGeom prst="rect">
            <a:avLst/>
          </a:prstGeom>
        </p:spPr>
      </p:pic>
      <p:pic>
        <p:nvPicPr>
          <p:cNvPr id="32" name="Picture 31" descr="zenithoptimedia-logo.png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777" y="3870410"/>
            <a:ext cx="695762" cy="216067"/>
          </a:xfrm>
          <a:prstGeom prst="rect">
            <a:avLst/>
          </a:prstGeom>
        </p:spPr>
      </p:pic>
      <p:pic>
        <p:nvPicPr>
          <p:cNvPr id="33" name="Picture 32" descr="icrossing-logo_pr.jpg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514" y="4177144"/>
            <a:ext cx="834287" cy="126824"/>
          </a:xfrm>
          <a:prstGeom prst="rect">
            <a:avLst/>
          </a:prstGeom>
        </p:spPr>
      </p:pic>
      <p:pic>
        <p:nvPicPr>
          <p:cNvPr id="34" name="Picture 33" descr="Prisa_logo_2010.png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45" y="4899621"/>
            <a:ext cx="568026" cy="241869"/>
          </a:xfrm>
          <a:prstGeom prst="rect">
            <a:avLst/>
          </a:prstGeom>
        </p:spPr>
      </p:pic>
      <p:pic>
        <p:nvPicPr>
          <p:cNvPr id="35" name="Picture 34" descr="Apple_logo_black.png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223" y="1806795"/>
            <a:ext cx="220736" cy="271024"/>
          </a:xfrm>
          <a:prstGeom prst="rect">
            <a:avLst/>
          </a:prstGeom>
        </p:spPr>
      </p:pic>
      <p:pic>
        <p:nvPicPr>
          <p:cNvPr id="36" name="Picture 35" descr="1024px-Sprint_Nextel_logo.png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037" y="2728902"/>
            <a:ext cx="505109" cy="209640"/>
          </a:xfrm>
          <a:prstGeom prst="rect">
            <a:avLst/>
          </a:prstGeom>
        </p:spPr>
      </p:pic>
      <p:pic>
        <p:nvPicPr>
          <p:cNvPr id="72" name="Picture 71" descr="AT&amp;T_logo_2005.png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27" y="2491975"/>
            <a:ext cx="451129" cy="203008"/>
          </a:xfrm>
          <a:prstGeom prst="rect">
            <a:avLst/>
          </a:prstGeom>
        </p:spPr>
      </p:pic>
      <p:pic>
        <p:nvPicPr>
          <p:cNvPr id="126" name="Picture 125" descr="Time_Warner_Cable_2010.png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493" y="3763481"/>
            <a:ext cx="510198" cy="201347"/>
          </a:xfrm>
          <a:prstGeom prst="rect">
            <a:avLst/>
          </a:prstGeom>
        </p:spPr>
      </p:pic>
      <p:pic>
        <p:nvPicPr>
          <p:cNvPr id="128" name="Picture 127" descr="cablevision-logo.png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297" y="4085355"/>
            <a:ext cx="870590" cy="88800"/>
          </a:xfrm>
          <a:prstGeom prst="rect">
            <a:avLst/>
          </a:prstGeom>
        </p:spPr>
      </p:pic>
      <p:pic>
        <p:nvPicPr>
          <p:cNvPr id="149" name="Picture 148" descr="Orange-logo-150x150.jpg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7" y="4272569"/>
            <a:ext cx="241967" cy="241967"/>
          </a:xfrm>
          <a:prstGeom prst="rect">
            <a:avLst/>
          </a:prstGeom>
        </p:spPr>
      </p:pic>
      <p:pic>
        <p:nvPicPr>
          <p:cNvPr id="157" name="Picture 156" descr="1280px-Nokia_wordmark.png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837" y="4617678"/>
            <a:ext cx="587507" cy="99601"/>
          </a:xfrm>
          <a:prstGeom prst="rect">
            <a:avLst/>
          </a:prstGeom>
        </p:spPr>
      </p:pic>
      <p:pic>
        <p:nvPicPr>
          <p:cNvPr id="159" name="Picture 158" descr="Cox_Communications_(logo).png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09" y="3299356"/>
            <a:ext cx="400366" cy="180790"/>
          </a:xfrm>
          <a:prstGeom prst="rect">
            <a:avLst/>
          </a:prstGeom>
        </p:spPr>
      </p:pic>
      <p:pic>
        <p:nvPicPr>
          <p:cNvPr id="160" name="Picture 159" descr="Comcast_Logo.png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623" y="3004577"/>
            <a:ext cx="595938" cy="208578"/>
          </a:xfrm>
          <a:prstGeom prst="rect">
            <a:avLst/>
          </a:prstGeom>
        </p:spPr>
      </p:pic>
      <p:pic>
        <p:nvPicPr>
          <p:cNvPr id="161" name="Picture 160" descr="NandEagle_Horiz_NW_3C_Lg.png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717" y="2202624"/>
            <a:ext cx="786550" cy="272567"/>
          </a:xfrm>
          <a:prstGeom prst="rect">
            <a:avLst/>
          </a:prstGeom>
        </p:spPr>
      </p:pic>
      <p:pic>
        <p:nvPicPr>
          <p:cNvPr id="162" name="Picture 161" descr="2012-Mastercard-Logo-DS.png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38" y="1824071"/>
            <a:ext cx="434308" cy="308142"/>
          </a:xfrm>
          <a:prstGeom prst="rect">
            <a:avLst/>
          </a:prstGeom>
        </p:spPr>
      </p:pic>
      <p:pic>
        <p:nvPicPr>
          <p:cNvPr id="163" name="Picture 162" descr="hartford_logo.png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033" y="2478760"/>
            <a:ext cx="331918" cy="327514"/>
          </a:xfrm>
          <a:prstGeom prst="rect">
            <a:avLst/>
          </a:prstGeom>
        </p:spPr>
      </p:pic>
      <p:pic>
        <p:nvPicPr>
          <p:cNvPr id="164" name="Picture 163" descr="creditsuisse.jpg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000" y="3575029"/>
            <a:ext cx="717982" cy="177864"/>
          </a:xfrm>
          <a:prstGeom prst="rect">
            <a:avLst/>
          </a:prstGeom>
        </p:spPr>
      </p:pic>
      <p:pic>
        <p:nvPicPr>
          <p:cNvPr id="165" name="Picture 164" descr="usbanklogo.jpg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44" y="3868352"/>
            <a:ext cx="599097" cy="149613"/>
          </a:xfrm>
          <a:prstGeom prst="rect">
            <a:avLst/>
          </a:prstGeom>
        </p:spPr>
      </p:pic>
      <p:pic>
        <p:nvPicPr>
          <p:cNvPr id="166" name="Picture 165" descr="pnc-bank-logo-1-500x226.jpg"/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339" y="4092577"/>
            <a:ext cx="697306" cy="315182"/>
          </a:xfrm>
          <a:prstGeom prst="rect">
            <a:avLst/>
          </a:prstGeom>
        </p:spPr>
      </p:pic>
      <p:pic>
        <p:nvPicPr>
          <p:cNvPr id="167" name="Picture 166" descr="798px-Deutsche_Bank-Logo.png"/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348" y="4396511"/>
            <a:ext cx="767288" cy="148073"/>
          </a:xfrm>
          <a:prstGeom prst="rect">
            <a:avLst/>
          </a:prstGeom>
        </p:spPr>
      </p:pic>
      <p:pic>
        <p:nvPicPr>
          <p:cNvPr id="168" name="Picture 167" descr="google_logo.png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74" y="1828154"/>
            <a:ext cx="564068" cy="199206"/>
          </a:xfrm>
          <a:prstGeom prst="rect">
            <a:avLst/>
          </a:prstGeom>
        </p:spPr>
      </p:pic>
      <p:pic>
        <p:nvPicPr>
          <p:cNvPr id="169" name="Picture 168" descr="msn_2014_logo_detail.png"/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" y="2069749"/>
            <a:ext cx="438833" cy="189576"/>
          </a:xfrm>
          <a:prstGeom prst="rect">
            <a:avLst/>
          </a:prstGeom>
        </p:spPr>
      </p:pic>
      <p:pic>
        <p:nvPicPr>
          <p:cNvPr id="170" name="Picture 169" descr="Ask-Logo-Medium.jpg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12" y="3762859"/>
            <a:ext cx="410593" cy="307945"/>
          </a:xfrm>
          <a:prstGeom prst="rect">
            <a:avLst/>
          </a:prstGeom>
        </p:spPr>
      </p:pic>
      <p:pic>
        <p:nvPicPr>
          <p:cNvPr id="171" name="Picture 170" descr="viacom_logo.jpg"/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76" y="4614121"/>
            <a:ext cx="662865" cy="103158"/>
          </a:xfrm>
          <a:prstGeom prst="rect">
            <a:avLst/>
          </a:prstGeom>
        </p:spPr>
      </p:pic>
      <p:pic>
        <p:nvPicPr>
          <p:cNvPr id="172" name="Picture 171" descr="300px-Best_Buy_Logo.png"/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950" y="1799278"/>
            <a:ext cx="525386" cy="392289"/>
          </a:xfrm>
          <a:prstGeom prst="rect">
            <a:avLst/>
          </a:prstGeom>
        </p:spPr>
      </p:pic>
      <p:pic>
        <p:nvPicPr>
          <p:cNvPr id="173" name="Picture 172" descr="New_Walmart_Logo.png"/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268" y="2625154"/>
            <a:ext cx="656660" cy="155957"/>
          </a:xfrm>
          <a:prstGeom prst="rect">
            <a:avLst/>
          </a:prstGeom>
        </p:spPr>
      </p:pic>
      <p:pic>
        <p:nvPicPr>
          <p:cNvPr id="174" name="Picture 173" descr="staples-logo.jpg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486" y="3394914"/>
            <a:ext cx="552223" cy="278215"/>
          </a:xfrm>
          <a:prstGeom prst="rect">
            <a:avLst/>
          </a:prstGeom>
        </p:spPr>
      </p:pic>
      <p:pic>
        <p:nvPicPr>
          <p:cNvPr id="176" name="Picture 175" descr="Sheraton_logo.png"/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636" y="3028948"/>
            <a:ext cx="413370" cy="344476"/>
          </a:xfrm>
          <a:prstGeom prst="rect">
            <a:avLst/>
          </a:prstGeom>
        </p:spPr>
      </p:pic>
      <p:pic>
        <p:nvPicPr>
          <p:cNvPr id="177" name="Picture 176" descr="W-Hotels-Logo.png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663" y="3490090"/>
            <a:ext cx="569315" cy="379543"/>
          </a:xfrm>
          <a:prstGeom prst="rect">
            <a:avLst/>
          </a:prstGeom>
        </p:spPr>
      </p:pic>
      <p:pic>
        <p:nvPicPr>
          <p:cNvPr id="178" name="Picture 177" descr="Westin_Hotels_&amp;_Resorts_logo.png"/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138" y="3971711"/>
            <a:ext cx="646366" cy="204575"/>
          </a:xfrm>
          <a:prstGeom prst="rect">
            <a:avLst/>
          </a:prstGeom>
        </p:spPr>
      </p:pic>
      <p:pic>
        <p:nvPicPr>
          <p:cNvPr id="180" name="Picture 179" descr="carnival-cruise-lines-logo.jpg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552" y="4227142"/>
            <a:ext cx="827539" cy="231807"/>
          </a:xfrm>
          <a:prstGeom prst="rect">
            <a:avLst/>
          </a:prstGeom>
        </p:spPr>
      </p:pic>
      <p:pic>
        <p:nvPicPr>
          <p:cNvPr id="182" name="Picture 181" descr="avis-budget-logo.jpg"/>
          <p:cNvPicPr>
            <a:picLocks noChangeAspect="1"/>
          </p:cNvPicPr>
          <p:nvPr/>
        </p:nvPicPr>
        <p:blipFill rotWithShape="1">
          <a:blip r:embed="rId9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148" y="4601522"/>
            <a:ext cx="814346" cy="124019"/>
          </a:xfrm>
          <a:prstGeom prst="rect">
            <a:avLst/>
          </a:prstGeom>
        </p:spPr>
      </p:pic>
      <p:pic>
        <p:nvPicPr>
          <p:cNvPr id="183" name="Picture 182" descr="Priceline.com-Logo-Transparent-Background.png"/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828" y="4744298"/>
            <a:ext cx="876985" cy="347693"/>
          </a:xfrm>
          <a:prstGeom prst="rect">
            <a:avLst/>
          </a:prstGeom>
        </p:spPr>
      </p:pic>
      <p:pic>
        <p:nvPicPr>
          <p:cNvPr id="184" name="Picture 183" descr="Hyatt-Logo.jpg"/>
          <p:cNvPicPr>
            <a:picLocks noChangeAspect="1"/>
          </p:cNvPicPr>
          <p:nvPr/>
        </p:nvPicPr>
        <p:blipFill rotWithShape="1">
          <a:blip r:embed="rId9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045" y="2444803"/>
            <a:ext cx="554552" cy="174548"/>
          </a:xfrm>
          <a:prstGeom prst="rect">
            <a:avLst/>
          </a:prstGeom>
        </p:spPr>
      </p:pic>
      <p:pic>
        <p:nvPicPr>
          <p:cNvPr id="185" name="Picture 184" descr="expedia-logo.jpg"/>
          <p:cNvPicPr>
            <a:picLocks noChangeAspect="1"/>
          </p:cNvPicPr>
          <p:nvPr/>
        </p:nvPicPr>
        <p:blipFill rotWithShape="1">
          <a:blip r:embed="rId9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8585" y="1862955"/>
            <a:ext cx="687471" cy="177937"/>
          </a:xfrm>
          <a:prstGeom prst="rect">
            <a:avLst/>
          </a:prstGeom>
        </p:spPr>
      </p:pic>
      <p:pic>
        <p:nvPicPr>
          <p:cNvPr id="186" name="Picture 185" descr="generalmills_logo.png"/>
          <p:cNvPicPr>
            <a:picLocks noChangeAspect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399" y="3334312"/>
            <a:ext cx="253642" cy="333876"/>
          </a:xfrm>
          <a:prstGeom prst="rect">
            <a:avLst/>
          </a:prstGeom>
        </p:spPr>
      </p:pic>
      <p:pic>
        <p:nvPicPr>
          <p:cNvPr id="187" name="Picture 186" descr="pfizer_gradient.jpg"/>
          <p:cNvPicPr>
            <a:picLocks noChangeAspect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676" y="1859194"/>
            <a:ext cx="471460" cy="281969"/>
          </a:xfrm>
          <a:prstGeom prst="rect">
            <a:avLst/>
          </a:prstGeom>
        </p:spPr>
      </p:pic>
      <p:pic>
        <p:nvPicPr>
          <p:cNvPr id="188" name="Picture 187" descr="WebMD_logo.png"/>
          <p:cNvPicPr>
            <a:picLocks noChangeAspect="1"/>
          </p:cNvPicPr>
          <p:nvPr/>
        </p:nvPicPr>
        <p:blipFill rotWithShape="1">
          <a:blip r:embed="rId9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6477" y="2316874"/>
            <a:ext cx="661844" cy="193305"/>
          </a:xfrm>
          <a:prstGeom prst="rect">
            <a:avLst/>
          </a:prstGeom>
        </p:spPr>
      </p:pic>
      <p:pic>
        <p:nvPicPr>
          <p:cNvPr id="189" name="Picture 188" descr="GlaxoSmithKline_logo.png"/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224" y="2731128"/>
            <a:ext cx="728364" cy="264525"/>
          </a:xfrm>
          <a:prstGeom prst="rect">
            <a:avLst/>
          </a:prstGeom>
        </p:spPr>
      </p:pic>
      <p:pic>
        <p:nvPicPr>
          <p:cNvPr id="190" name="Picture 189" descr="AstraZeneca.png"/>
          <p:cNvPicPr>
            <a:picLocks noChangeAspect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673" y="3178504"/>
            <a:ext cx="693465" cy="177159"/>
          </a:xfrm>
          <a:prstGeom prst="rect">
            <a:avLst/>
          </a:prstGeom>
        </p:spPr>
      </p:pic>
      <p:pic>
        <p:nvPicPr>
          <p:cNvPr id="191" name="Picture 190" descr="Merck_Logo.png"/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520" y="3658474"/>
            <a:ext cx="747771" cy="216152"/>
          </a:xfrm>
          <a:prstGeom prst="rect">
            <a:avLst/>
          </a:prstGeom>
        </p:spPr>
      </p:pic>
      <p:pic>
        <p:nvPicPr>
          <p:cNvPr id="192" name="Picture 191" descr="Actavis logo 2012.png"/>
          <p:cNvPicPr>
            <a:picLocks noChangeAspect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278" y="4084902"/>
            <a:ext cx="512269" cy="248451"/>
          </a:xfrm>
          <a:prstGeom prst="rect">
            <a:avLst/>
          </a:prstGeom>
        </p:spPr>
      </p:pic>
      <p:pic>
        <p:nvPicPr>
          <p:cNvPr id="193" name="Picture 192" descr="Sanofi_logo-2.jpg"/>
          <p:cNvPicPr>
            <a:picLocks noChangeAspect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379" y="4525992"/>
            <a:ext cx="783985" cy="167286"/>
          </a:xfrm>
          <a:prstGeom prst="rect">
            <a:avLst/>
          </a:prstGeom>
        </p:spPr>
      </p:pic>
      <p:pic>
        <p:nvPicPr>
          <p:cNvPr id="194" name="Picture 193" descr="NIH_Master_Logo_Vertical_2Color.png"/>
          <p:cNvPicPr>
            <a:picLocks noChangeAspect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233" y="4963843"/>
            <a:ext cx="422373" cy="371552"/>
          </a:xfrm>
          <a:prstGeom prst="rect">
            <a:avLst/>
          </a:prstGeom>
        </p:spPr>
      </p:pic>
      <p:pic>
        <p:nvPicPr>
          <p:cNvPr id="195" name="Picture 194" descr="HP_New_Logo_2D.png"/>
          <p:cNvPicPr>
            <a:picLocks noChangeAspect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092" y="2121011"/>
            <a:ext cx="323792" cy="323792"/>
          </a:xfrm>
          <a:prstGeom prst="rect">
            <a:avLst/>
          </a:prstGeom>
        </p:spPr>
      </p:pic>
      <p:pic>
        <p:nvPicPr>
          <p:cNvPr id="196" name="Picture 195" descr="Dell_Logo.png"/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928" y="2514477"/>
            <a:ext cx="322121" cy="321154"/>
          </a:xfrm>
          <a:prstGeom prst="rect">
            <a:avLst/>
          </a:prstGeom>
        </p:spPr>
      </p:pic>
      <p:pic>
        <p:nvPicPr>
          <p:cNvPr id="197" name="Picture 196" descr="500px-Cisco_logo.png"/>
          <p:cNvPicPr>
            <a:picLocks noChangeAspect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387" y="2910648"/>
            <a:ext cx="455202" cy="255824"/>
          </a:xfrm>
          <a:prstGeom prst="rect">
            <a:avLst/>
          </a:prstGeom>
        </p:spPr>
      </p:pic>
      <p:pic>
        <p:nvPicPr>
          <p:cNvPr id="198" name="Picture 197" descr="RealNetworks-Logo.jpg"/>
          <p:cNvPicPr>
            <a:picLocks noChangeAspect="1"/>
          </p:cNvPicPr>
          <p:nvPr/>
        </p:nvPicPr>
        <p:blipFill rotWithShape="1">
          <a:blip r:embed="rId10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339" y="3271909"/>
            <a:ext cx="895298" cy="130482"/>
          </a:xfrm>
          <a:prstGeom prst="rect">
            <a:avLst/>
          </a:prstGeom>
        </p:spPr>
      </p:pic>
      <p:pic>
        <p:nvPicPr>
          <p:cNvPr id="199" name="Picture 198" descr="Epson.png"/>
          <p:cNvPicPr>
            <a:picLocks noChangeAspect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354" y="3977971"/>
            <a:ext cx="531268" cy="127505"/>
          </a:xfrm>
          <a:prstGeom prst="rect">
            <a:avLst/>
          </a:prstGeom>
        </p:spPr>
      </p:pic>
      <p:pic>
        <p:nvPicPr>
          <p:cNvPr id="200" name="Picture 199" descr="Sony-corp-logo.png"/>
          <p:cNvPicPr>
            <a:picLocks noChangeAspect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402" y="4268492"/>
            <a:ext cx="597173" cy="108577"/>
          </a:xfrm>
          <a:prstGeom prst="rect">
            <a:avLst/>
          </a:prstGeom>
        </p:spPr>
      </p:pic>
      <p:pic>
        <p:nvPicPr>
          <p:cNvPr id="201" name="Picture 200" descr="2000px-Panasonic_logo_(Blue).png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328" y="4514626"/>
            <a:ext cx="763320" cy="180525"/>
          </a:xfrm>
          <a:prstGeom prst="rect">
            <a:avLst/>
          </a:prstGeom>
        </p:spPr>
      </p:pic>
      <p:pic>
        <p:nvPicPr>
          <p:cNvPr id="203" name="Picture 202" descr="samsung-logo.jpg"/>
          <p:cNvPicPr>
            <a:picLocks noChangeAspect="1"/>
          </p:cNvPicPr>
          <p:nvPr/>
        </p:nvPicPr>
        <p:blipFill rotWithShape="1">
          <a:blip r:embed="rId1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0466" y="5108784"/>
            <a:ext cx="715044" cy="280975"/>
          </a:xfrm>
          <a:prstGeom prst="rect">
            <a:avLst/>
          </a:prstGeom>
        </p:spPr>
      </p:pic>
      <p:pic>
        <p:nvPicPr>
          <p:cNvPr id="204" name="Picture 203" descr="Johnson_and_Johnson.png"/>
          <p:cNvPicPr>
            <a:picLocks noChangeAspect="1"/>
          </p:cNvPicPr>
          <p:nvPr/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453" y="3832429"/>
            <a:ext cx="821540" cy="164308"/>
          </a:xfrm>
          <a:prstGeom prst="rect">
            <a:avLst/>
          </a:prstGeom>
        </p:spPr>
      </p:pic>
      <p:pic>
        <p:nvPicPr>
          <p:cNvPr id="205" name="Picture 204" descr="Wieden+Kennedy_wordmark.png"/>
          <p:cNvPicPr>
            <a:picLocks noChangeAspect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654" y="3072902"/>
            <a:ext cx="471533" cy="211719"/>
          </a:xfrm>
          <a:prstGeom prst="rect">
            <a:avLst/>
          </a:prstGeom>
        </p:spPr>
      </p:pic>
      <p:pic>
        <p:nvPicPr>
          <p:cNvPr id="206" name="Picture 205" descr="london-stock-exchange-logo.png"/>
          <p:cNvPicPr>
            <a:picLocks noChangeAspect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717" y="5189228"/>
            <a:ext cx="817995" cy="2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3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Startup Period: 1999-2000</a:t>
            </a:r>
          </a:p>
          <a:p>
            <a:r>
              <a:rPr lang="en-US" dirty="0" smtClean="0"/>
              <a:t>The Internet Nuclear Winter: 2001-2003</a:t>
            </a:r>
          </a:p>
          <a:p>
            <a:r>
              <a:rPr lang="en-US" dirty="0" smtClean="0"/>
              <a:t>Path to Public Company: 2004-2007</a:t>
            </a:r>
          </a:p>
          <a:p>
            <a:r>
              <a:rPr lang="en-US" dirty="0" smtClean="0"/>
              <a:t>Securing Market Leadership: 2007-2011</a:t>
            </a:r>
          </a:p>
          <a:p>
            <a:r>
              <a:rPr lang="en-US" dirty="0" smtClean="0"/>
              <a:t>The Advertising Analytics Battleground 2011-2013</a:t>
            </a:r>
          </a:p>
          <a:p>
            <a:r>
              <a:rPr lang="en-US" dirty="0" smtClean="0"/>
              <a:t>CEO </a:t>
            </a:r>
            <a:r>
              <a:rPr lang="en-US" dirty="0" smtClean="0"/>
              <a:t>Succession: 2011-2014</a:t>
            </a:r>
          </a:p>
          <a:p>
            <a:r>
              <a:rPr lang="en-US" dirty="0"/>
              <a:t>The Cross Media Future: 2013 – Future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000" dirty="0" smtClean="0"/>
              <a:t>Started with a big, game-changing idea in 1999</a:t>
            </a:r>
          </a:p>
          <a:p>
            <a:r>
              <a:rPr lang="en-US" sz="2000" dirty="0" smtClean="0"/>
              <a:t>The right starting team</a:t>
            </a:r>
          </a:p>
          <a:p>
            <a:pPr lvl="1"/>
            <a:r>
              <a:rPr lang="en-US" sz="2400" dirty="0" smtClean="0"/>
              <a:t>Four people on the founding team, had worked together before</a:t>
            </a:r>
          </a:p>
          <a:p>
            <a:r>
              <a:rPr lang="en-US" sz="2000" dirty="0" smtClean="0"/>
              <a:t>Classic blood sweat and tears</a:t>
            </a:r>
          </a:p>
          <a:p>
            <a:pPr lvl="1"/>
            <a:r>
              <a:rPr lang="en-US" sz="2000" dirty="0" smtClean="0"/>
              <a:t>But also creativity, scrappiness, and sheer audacity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did we get here?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009834" y="4680805"/>
            <a:ext cx="7124331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sz="2000" b="1" dirty="0" smtClean="0"/>
              <a:t>“</a:t>
            </a:r>
            <a:r>
              <a:rPr lang="en-US" sz="2000" b="1" dirty="0"/>
              <a:t>Success is how high you bounce after you hit bottom</a:t>
            </a:r>
            <a:r>
              <a:rPr lang="en-US" sz="2000" b="1" dirty="0" smtClean="0"/>
              <a:t>”</a:t>
            </a:r>
            <a:r>
              <a:rPr lang="en-US" sz="2000" b="1" dirty="0"/>
              <a:t> </a:t>
            </a:r>
            <a:r>
              <a:rPr lang="en-US" sz="2000" b="1" dirty="0" smtClean="0"/>
              <a:t> General </a:t>
            </a:r>
            <a:r>
              <a:rPr lang="en-US" sz="2000" b="1" dirty="0"/>
              <a:t>George </a:t>
            </a:r>
            <a:r>
              <a:rPr lang="en-US" sz="2000" b="1" dirty="0" smtClean="0"/>
              <a:t>Patton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2672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400" dirty="0"/>
              <a:t>How we got </a:t>
            </a:r>
            <a:r>
              <a:rPr lang="en-US" sz="2400" dirty="0" smtClean="0"/>
              <a:t>funded:</a:t>
            </a:r>
            <a:endParaRPr lang="en-US" sz="2400" dirty="0"/>
          </a:p>
          <a:p>
            <a:pPr lvl="1"/>
            <a:r>
              <a:rPr lang="en-US" dirty="0"/>
              <a:t>“Those 26 slides”</a:t>
            </a:r>
          </a:p>
          <a:p>
            <a:r>
              <a:rPr lang="en-US" sz="2400" dirty="0" smtClean="0"/>
              <a:t>The Infamous Data Warehouse Negotiation</a:t>
            </a:r>
          </a:p>
          <a:p>
            <a:pPr lvl="1"/>
            <a:r>
              <a:rPr lang="en-US" dirty="0" smtClean="0"/>
              <a:t>Preserving capital was critical in the early days. Needed a data warehouse that would scale </a:t>
            </a:r>
          </a:p>
          <a:p>
            <a:pPr lvl="1"/>
            <a:r>
              <a:rPr lang="en-US" dirty="0" smtClean="0"/>
              <a:t>Today’s environment is much more capital friendly. Leverage it.</a:t>
            </a:r>
          </a:p>
          <a:p>
            <a:pPr lvl="2"/>
            <a:r>
              <a:rPr lang="en-US" sz="1800" b="0" dirty="0" smtClean="0"/>
              <a:t>Open source: </a:t>
            </a:r>
            <a:r>
              <a:rPr lang="en-US" sz="1800" b="0" dirty="0" err="1" smtClean="0"/>
              <a:t>Hadoop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OpenX</a:t>
            </a:r>
            <a:r>
              <a:rPr lang="en-US" sz="1800" b="0" dirty="0" smtClean="0"/>
              <a:t>, Google Custom Search, Wikis</a:t>
            </a:r>
          </a:p>
          <a:p>
            <a:pPr lvl="2"/>
            <a:r>
              <a:rPr lang="en-US" sz="1800" b="0" dirty="0" smtClean="0"/>
              <a:t>Cloud computing</a:t>
            </a:r>
          </a:p>
          <a:p>
            <a:r>
              <a:rPr lang="en-US" sz="2400" dirty="0" smtClean="0"/>
              <a:t>The Hostage Rescue Mission</a:t>
            </a:r>
          </a:p>
          <a:p>
            <a:pPr lvl="1"/>
            <a:r>
              <a:rPr lang="en-US" dirty="0" smtClean="0"/>
              <a:t>“ The PSI Net Story”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Early comScore  Legends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 smtClean="0"/>
              <a:t>Sell credibility and demonstrable potential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Gather a close A level team with well understood chain of command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Choose your VC’s carefully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Stack up the board in your favor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Mind your Corporate Culture:</a:t>
            </a:r>
          </a:p>
          <a:p>
            <a:pPr lvl="2">
              <a:lnSpc>
                <a:spcPct val="120000"/>
              </a:lnSpc>
            </a:pP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Shared identity personified by the founding team</a:t>
            </a:r>
          </a:p>
          <a:p>
            <a:pPr lvl="2">
              <a:lnSpc>
                <a:spcPct val="120000"/>
              </a:lnSpc>
            </a:pP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Leaders must model can do attitude and accountability – zero tolerance for politics</a:t>
            </a:r>
          </a:p>
          <a:p>
            <a:pPr lvl="2">
              <a:lnSpc>
                <a:spcPct val="120000"/>
              </a:lnSpc>
            </a:pP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Innovation: Listen to everyone but maintain your focus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Take as much money as you can WHEN you can</a:t>
            </a:r>
            <a:endParaRPr lang="en-US" sz="4400" dirty="0" smtClean="0"/>
          </a:p>
          <a:p>
            <a:pPr marL="169257" lvl="2">
              <a:lnSpc>
                <a:spcPct val="120000"/>
              </a:lnSpc>
            </a:pPr>
            <a:r>
              <a:rPr lang="en-US" sz="3600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Startup Phase: Lessons Learned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0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Dot com collapse</a:t>
            </a:r>
          </a:p>
          <a:p>
            <a:r>
              <a:rPr lang="en-US" dirty="0" smtClean="0"/>
              <a:t>Recession</a:t>
            </a:r>
          </a:p>
          <a:p>
            <a:r>
              <a:rPr lang="en-US" dirty="0" smtClean="0"/>
              <a:t>9-11: Impact on Media and Financial </a:t>
            </a:r>
            <a:r>
              <a:rPr lang="en-US" dirty="0" smtClean="0"/>
              <a:t>Services</a:t>
            </a:r>
          </a:p>
          <a:p>
            <a:r>
              <a:rPr lang="en-US" dirty="0"/>
              <a:t>Course correction:</a:t>
            </a:r>
          </a:p>
          <a:p>
            <a:pPr lvl="3"/>
            <a:r>
              <a:rPr lang="en-US" sz="1600" dirty="0">
                <a:solidFill>
                  <a:schemeClr val="bg2"/>
                </a:solidFill>
              </a:rPr>
              <a:t>Maximizing the addressable market: Media Metrix acquisition</a:t>
            </a:r>
          </a:p>
          <a:p>
            <a:pPr lvl="3"/>
            <a:r>
              <a:rPr lang="en-US" sz="1600" dirty="0">
                <a:solidFill>
                  <a:schemeClr val="bg2"/>
                </a:solidFill>
              </a:rPr>
              <a:t>Changing the sales </a:t>
            </a:r>
            <a:r>
              <a:rPr lang="en-US" sz="1600" dirty="0" smtClean="0">
                <a:solidFill>
                  <a:schemeClr val="bg2"/>
                </a:solidFill>
              </a:rPr>
              <a:t>model</a:t>
            </a:r>
          </a:p>
          <a:p>
            <a:pPr lvl="3"/>
            <a:r>
              <a:rPr lang="en-US" sz="1600" dirty="0" smtClean="0">
                <a:solidFill>
                  <a:schemeClr val="bg2"/>
                </a:solidFill>
              </a:rPr>
              <a:t>Capital preservation</a:t>
            </a:r>
            <a:endParaRPr lang="en-US" dirty="0"/>
          </a:p>
          <a:p>
            <a:r>
              <a:rPr lang="en-US" dirty="0" smtClean="0"/>
              <a:t>Funding challenges: 3 funding rounds!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Nuclear Winter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400" dirty="0" smtClean="0"/>
              <a:t>You are the Prophet of your own Venture. No one believes in a Prophet who does not believe in himself!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/>
              <a:t>Don’t let skepticism overshadow sound judgment</a:t>
            </a:r>
          </a:p>
          <a:p>
            <a:r>
              <a:rPr lang="en-US" sz="2400" dirty="0" smtClean="0"/>
              <a:t>To survive, </a:t>
            </a:r>
            <a:r>
              <a:rPr lang="en-US" sz="2400" dirty="0"/>
              <a:t>t</a:t>
            </a:r>
            <a:r>
              <a:rPr lang="en-US" sz="2400" dirty="0" smtClean="0"/>
              <a:t>hink fast but act faster!</a:t>
            </a:r>
          </a:p>
          <a:p>
            <a:r>
              <a:rPr lang="en-US" sz="2400" dirty="0" smtClean="0"/>
              <a:t>When you must, take your poison all at once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Internet Nuclear Winter</a:t>
            </a:r>
            <a:br>
              <a:rPr lang="en-US" sz="2800" dirty="0" smtClean="0"/>
            </a:br>
            <a:r>
              <a:rPr lang="en-US" sz="2800" dirty="0" smtClean="0"/>
              <a:t>Lessons Learned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45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mScore Theme">
  <a:themeElements>
    <a:clrScheme name="comScore">
      <a:dk1>
        <a:srgbClr val="4B4B4B"/>
      </a:dk1>
      <a:lt1>
        <a:srgbClr val="FFFFFF"/>
      </a:lt1>
      <a:dk2>
        <a:srgbClr val="4B4B4B"/>
      </a:dk2>
      <a:lt2>
        <a:srgbClr val="D3E4F0"/>
      </a:lt2>
      <a:accent1>
        <a:srgbClr val="3878A4"/>
      </a:accent1>
      <a:accent2>
        <a:srgbClr val="7BC7F1"/>
      </a:accent2>
      <a:accent3>
        <a:srgbClr val="F48B2D"/>
      </a:accent3>
      <a:accent4>
        <a:srgbClr val="993300"/>
      </a:accent4>
      <a:accent5>
        <a:srgbClr val="FFB601"/>
      </a:accent5>
      <a:accent6>
        <a:srgbClr val="86A722"/>
      </a:accent6>
      <a:hlink>
        <a:srgbClr val="F48B2D"/>
      </a:hlink>
      <a:folHlink>
        <a:srgbClr val="FFB622"/>
      </a:folHlink>
    </a:clrScheme>
    <a:fontScheme name="comScor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 bwMode="auto">
        <a:noFill/>
        <a:ln w="19050" algn="ctr">
          <a:solidFill>
            <a:srgbClr val="FF7A17"/>
          </a:solidFill>
          <a:round/>
          <a:headEnd type="none" w="med" len="med"/>
          <a:tailEnd type="none" w="med" len="med"/>
        </a:ln>
      </a:spPr>
      <a:bodyPr/>
      <a:lstStyle/>
    </a:lnDef>
    <a:txDef>
      <a:spPr bwMode="auto">
        <a:noFill/>
        <a:ln>
          <a:noFill/>
          <a:headEnd/>
          <a:tailEnd/>
        </a:ln>
      </a:spPr>
      <a:bodyPr wrap="square" lIns="118872" tIns="118872" rIns="118872" bIns="118872" rtlCol="0">
        <a:spAutoFit/>
      </a:bodyPr>
      <a:lstStyle>
        <a:defPPr algn="ctr">
          <a:defRPr sz="1600" dirty="0" smtClean="0">
            <a:solidFill>
              <a:schemeClr val="accent1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cS_PPT_PrezTemplt_15dec08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_PPT_PrezTemplt_15dec08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_PPT_PrezTemplt_15dec08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_PPT_PrezTemplt_15dec08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_PPT_PrezTemplt_15dec08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_PPT_PrezTemplt_15dec08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_PPT_PrezTemplt_15dec08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_PPT_PrezTemplt_15dec08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_PPT_PrezTemplt_15dec08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_PPT_PrezTemplt_15dec08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_PPT_PrezTemplt_15dec08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_PPT_PrezTemplt_15dec08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_PPT_PrezTemplt_15dec08_2 13">
        <a:dk1>
          <a:srgbClr val="000000"/>
        </a:dk1>
        <a:lt1>
          <a:srgbClr val="FFFFFF"/>
        </a:lt1>
        <a:dk2>
          <a:srgbClr val="223E7C"/>
        </a:dk2>
        <a:lt2>
          <a:srgbClr val="B2B2B2"/>
        </a:lt2>
        <a:accent1>
          <a:srgbClr val="3878A4"/>
        </a:accent1>
        <a:accent2>
          <a:srgbClr val="8FD0F1"/>
        </a:accent2>
        <a:accent3>
          <a:srgbClr val="FFFFFF"/>
        </a:accent3>
        <a:accent4>
          <a:srgbClr val="000000"/>
        </a:accent4>
        <a:accent5>
          <a:srgbClr val="AEBECF"/>
        </a:accent5>
        <a:accent6>
          <a:srgbClr val="81BCDA"/>
        </a:accent6>
        <a:hlink>
          <a:srgbClr val="66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_PPT_PrezTemplt_15dec08_2 14">
        <a:dk1>
          <a:srgbClr val="000000"/>
        </a:dk1>
        <a:lt1>
          <a:srgbClr val="FFFFFF"/>
        </a:lt1>
        <a:dk2>
          <a:srgbClr val="223E7C"/>
        </a:dk2>
        <a:lt2>
          <a:srgbClr val="B2B2B2"/>
        </a:lt2>
        <a:accent1>
          <a:srgbClr val="3878A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EBECF"/>
        </a:accent5>
        <a:accent6>
          <a:srgbClr val="8AB9E7"/>
        </a:accent6>
        <a:hlink>
          <a:srgbClr val="66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_PPT_PrezTemplt_15dec08_2 15">
        <a:dk1>
          <a:srgbClr val="000000"/>
        </a:dk1>
        <a:lt1>
          <a:srgbClr val="FFFFFF"/>
        </a:lt1>
        <a:dk2>
          <a:srgbClr val="223E7C"/>
        </a:dk2>
        <a:lt2>
          <a:srgbClr val="B2B2B2"/>
        </a:lt2>
        <a:accent1>
          <a:srgbClr val="3878A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EBECF"/>
        </a:accent5>
        <a:accent6>
          <a:srgbClr val="8AB9E7"/>
        </a:accent6>
        <a:hlink>
          <a:srgbClr val="66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_PPT_PrezTemplt_15dec08_2 16">
        <a:dk1>
          <a:srgbClr val="000000"/>
        </a:dk1>
        <a:lt1>
          <a:srgbClr val="FFFFFF"/>
        </a:lt1>
        <a:dk2>
          <a:srgbClr val="223E7C"/>
        </a:dk2>
        <a:lt2>
          <a:srgbClr val="B2B2B2"/>
        </a:lt2>
        <a:accent1>
          <a:srgbClr val="3878A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EBECF"/>
        </a:accent5>
        <a:accent6>
          <a:srgbClr val="8AB9E7"/>
        </a:accent6>
        <a:hlink>
          <a:srgbClr val="669900"/>
        </a:hlink>
        <a:folHlink>
          <a:srgbClr val="FFB6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Score PPT Them Apr 2015">
  <a:themeElements>
    <a:clrScheme name="Custom 31">
      <a:dk1>
        <a:srgbClr val="444444"/>
      </a:dk1>
      <a:lt1>
        <a:srgbClr val="FFFFFF"/>
      </a:lt1>
      <a:dk2>
        <a:srgbClr val="444444"/>
      </a:dk2>
      <a:lt2>
        <a:srgbClr val="2674BA"/>
      </a:lt2>
      <a:accent1>
        <a:srgbClr val="2674BA"/>
      </a:accent1>
      <a:accent2>
        <a:srgbClr val="33ADD6"/>
      </a:accent2>
      <a:accent3>
        <a:srgbClr val="F37A20"/>
      </a:accent3>
      <a:accent4>
        <a:srgbClr val="C11019"/>
      </a:accent4>
      <a:accent5>
        <a:srgbClr val="95C33D"/>
      </a:accent5>
      <a:accent6>
        <a:srgbClr val="662D91"/>
      </a:accent6>
      <a:hlink>
        <a:srgbClr val="47CFFF"/>
      </a:hlink>
      <a:folHlink>
        <a:srgbClr val="85CE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25400">
          <a:noFill/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  <a:norm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54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defTabSz="914400">
          <a:lnSpc>
            <a:spcPct val="120000"/>
          </a:lnSpc>
          <a:spcBef>
            <a:spcPts val="729"/>
          </a:spcBef>
          <a:defRPr b="1" kern="0" dirty="0" err="1" smtClean="0">
            <a:solidFill>
              <a:srgbClr val="44444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mScore PPT Them Apr 2015" id="{E52B38F0-00CA-4405-A1F2-22EA090EBA99}" vid="{FEA85618-C8E0-49C8-9641-5CCCB2A36F4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5211</TotalTime>
  <Words>1429</Words>
  <Application>Microsoft Office PowerPoint</Application>
  <PresentationFormat>On-screen Show (4:3)</PresentationFormat>
  <Paragraphs>297</Paragraphs>
  <Slides>24</Slides>
  <Notes>13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MS PGothic</vt:lpstr>
      <vt:lpstr>MS PGothic</vt:lpstr>
      <vt:lpstr>Arial</vt:lpstr>
      <vt:lpstr>Arial Black</vt:lpstr>
      <vt:lpstr>Calibri</vt:lpstr>
      <vt:lpstr>Lucida Grande</vt:lpstr>
      <vt:lpstr>Times</vt:lpstr>
      <vt:lpstr>Wingdings</vt:lpstr>
      <vt:lpstr>comScore Theme</vt:lpstr>
      <vt:lpstr>comScore PPT Them Apr 2015</vt:lpstr>
      <vt:lpstr>think-cell Slide</vt:lpstr>
      <vt:lpstr>The comScore Story</vt:lpstr>
      <vt:lpstr>comScore is a global leader in digital media analytics</vt:lpstr>
      <vt:lpstr>We work with 2,500+ clients across the globe</vt:lpstr>
      <vt:lpstr>Timeline</vt:lpstr>
      <vt:lpstr>How did we get here?</vt:lpstr>
      <vt:lpstr>Early comScore  Legends</vt:lpstr>
      <vt:lpstr>Startup Phase: Lessons Learned</vt:lpstr>
      <vt:lpstr>Internet Nuclear Winter</vt:lpstr>
      <vt:lpstr>Internet Nuclear Winter Lessons Learned</vt:lpstr>
      <vt:lpstr>The Happy Growth Years</vt:lpstr>
      <vt:lpstr>Going Public!</vt:lpstr>
      <vt:lpstr>The Happy Growth Years  Strong Track Record of Innovation</vt:lpstr>
      <vt:lpstr>Strategic Pivot: 2009 -2012</vt:lpstr>
      <vt:lpstr>An innovative Pivot: comScore’s global unified database captures  1.5 trillion digital interactions each month</vt:lpstr>
      <vt:lpstr>Another Leap: validated Campaign Essentials™ Holistic solution for complete campaign delivery validation and in-flight optimization</vt:lpstr>
      <vt:lpstr>vCE Impact: The Yield After Fraud and Viewability is Low</vt:lpstr>
      <vt:lpstr>Anticipating the Future</vt:lpstr>
      <vt:lpstr>The Challenge of a changing world </vt:lpstr>
      <vt:lpstr>comScore’s Total Video Measurement  </vt:lpstr>
      <vt:lpstr>Timeless Lesson:  People—The Only Lasting Thing</vt:lpstr>
      <vt:lpstr>Matching Perception and Reality</vt:lpstr>
      <vt:lpstr>Critical Relationships</vt:lpstr>
      <vt:lpstr>Critical Relationships</vt:lpstr>
      <vt:lpstr>Summary: What Worked For Us…</vt:lpstr>
    </vt:vector>
  </TitlesOfParts>
  <Company>comScore Networks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George Patton:</dc:title>
  <dc:creator>mabraham</dc:creator>
  <cp:lastModifiedBy>Abraham, Magid</cp:lastModifiedBy>
  <cp:revision>84</cp:revision>
  <dcterms:created xsi:type="dcterms:W3CDTF">2007-07-09T20:17:50Z</dcterms:created>
  <dcterms:modified xsi:type="dcterms:W3CDTF">2016-06-15T00:17:20Z</dcterms:modified>
</cp:coreProperties>
</file>