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8" r:id="rId3"/>
    <p:sldId id="290" r:id="rId4"/>
    <p:sldId id="291" r:id="rId5"/>
    <p:sldId id="289" r:id="rId6"/>
    <p:sldId id="300" r:id="rId7"/>
    <p:sldId id="303" r:id="rId8"/>
    <p:sldId id="301" r:id="rId9"/>
    <p:sldId id="302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96510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7A3A7-78A3-4467-824F-D846C57F12E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0BF7870-9BCC-4D5C-BEF2-EED1270172A7}">
      <dgm:prSet phldrT="[Text]" custT="1"/>
      <dgm:spPr>
        <a:solidFill>
          <a:srgbClr val="990000">
            <a:alpha val="49804"/>
          </a:srgbClr>
        </a:solidFill>
      </dgm:spPr>
      <dgm:t>
        <a:bodyPr/>
        <a:lstStyle/>
        <a:p>
          <a:endParaRPr lang="en-US" sz="1800" dirty="0" smtClean="0">
            <a:solidFill>
              <a:schemeClr val="bg1"/>
            </a:solidFill>
          </a:endParaRPr>
        </a:p>
        <a:p>
          <a:endParaRPr lang="en-US" sz="1800" dirty="0" smtClean="0">
            <a:solidFill>
              <a:schemeClr val="bg1"/>
            </a:solidFill>
          </a:endParaRPr>
        </a:p>
        <a:p>
          <a:endParaRPr lang="en-US" sz="3200" dirty="0" smtClean="0">
            <a:solidFill>
              <a:srgbClr val="FFC000"/>
            </a:solidFill>
          </a:endParaRPr>
        </a:p>
        <a:p>
          <a:r>
            <a:rPr lang="en-US" sz="3200" dirty="0" smtClean="0">
              <a:solidFill>
                <a:srgbClr val="FFC000"/>
              </a:solidFill>
            </a:rPr>
            <a:t>Connect</a:t>
          </a:r>
        </a:p>
        <a:p>
          <a:r>
            <a:rPr lang="en-US" sz="1800" dirty="0" smtClean="0">
              <a:solidFill>
                <a:schemeClr val="accent3">
                  <a:lumMod val="95000"/>
                </a:schemeClr>
              </a:solidFill>
            </a:rPr>
            <a:t>Lebanon</a:t>
          </a:r>
          <a:endParaRPr lang="en-US" sz="1800" dirty="0">
            <a:solidFill>
              <a:schemeClr val="accent3">
                <a:lumMod val="95000"/>
              </a:schemeClr>
            </a:solidFill>
          </a:endParaRPr>
        </a:p>
      </dgm:t>
    </dgm:pt>
    <dgm:pt modelId="{F39ADD1A-50D4-47F0-97D7-14DC3393402F}" type="parTrans" cxnId="{EF3C623B-0560-431A-AAEA-450901A5EB05}">
      <dgm:prSet/>
      <dgm:spPr/>
      <dgm:t>
        <a:bodyPr/>
        <a:lstStyle/>
        <a:p>
          <a:endParaRPr lang="en-US"/>
        </a:p>
      </dgm:t>
    </dgm:pt>
    <dgm:pt modelId="{DE7334AB-44FC-4EDD-8F09-744DEE19893F}" type="sibTrans" cxnId="{EF3C623B-0560-431A-AAEA-450901A5EB05}">
      <dgm:prSet/>
      <dgm:spPr/>
      <dgm:t>
        <a:bodyPr/>
        <a:lstStyle/>
        <a:p>
          <a:endParaRPr lang="en-US"/>
        </a:p>
      </dgm:t>
    </dgm:pt>
    <dgm:pt modelId="{CAADA3EE-04C8-46EB-BF61-1772970055A5}">
      <dgm:prSet phldrT="[Text]" custT="1"/>
      <dgm:spPr>
        <a:solidFill>
          <a:srgbClr val="003300">
            <a:alpha val="49804"/>
          </a:srgb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Nurture</a:t>
          </a:r>
          <a:r>
            <a:rPr lang="en-US" sz="2800" dirty="0" smtClean="0">
              <a:solidFill>
                <a:schemeClr val="tx1"/>
              </a:solidFill>
            </a:rPr>
            <a:t> </a:t>
          </a:r>
        </a:p>
        <a:p>
          <a:r>
            <a:rPr lang="en-US" sz="2100" dirty="0" smtClean="0">
              <a:solidFill>
                <a:schemeClr val="bg1">
                  <a:lumMod val="95000"/>
                </a:schemeClr>
              </a:solidFill>
            </a:rPr>
            <a:t>next generation</a:t>
          </a:r>
          <a:endParaRPr lang="en-US" sz="2100" dirty="0">
            <a:solidFill>
              <a:schemeClr val="bg1">
                <a:lumMod val="95000"/>
              </a:schemeClr>
            </a:solidFill>
          </a:endParaRPr>
        </a:p>
      </dgm:t>
    </dgm:pt>
    <dgm:pt modelId="{3E319D79-0CF7-4476-910E-F48638F96AD4}" type="parTrans" cxnId="{DDA50991-94D4-475A-910F-59C8C14B1694}">
      <dgm:prSet/>
      <dgm:spPr/>
      <dgm:t>
        <a:bodyPr/>
        <a:lstStyle/>
        <a:p>
          <a:endParaRPr lang="en-US"/>
        </a:p>
      </dgm:t>
    </dgm:pt>
    <dgm:pt modelId="{A5CE69A0-4C6A-4E0B-94B2-CC09F17B46C9}" type="sibTrans" cxnId="{DDA50991-94D4-475A-910F-59C8C14B1694}">
      <dgm:prSet/>
      <dgm:spPr/>
      <dgm:t>
        <a:bodyPr/>
        <a:lstStyle/>
        <a:p>
          <a:endParaRPr lang="en-US"/>
        </a:p>
      </dgm:t>
    </dgm:pt>
    <dgm:pt modelId="{C2F3203C-B1E6-4875-95EE-8224AAA2B0E7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accent2"/>
              </a:solidFill>
            </a:rPr>
            <a:t>Network</a:t>
          </a:r>
          <a:r>
            <a:rPr lang="en-US" sz="2100" dirty="0" smtClean="0">
              <a:solidFill>
                <a:schemeClr val="bg1"/>
              </a:solidFill>
            </a:rPr>
            <a:t> </a:t>
          </a:r>
        </a:p>
        <a:p>
          <a:r>
            <a:rPr lang="en-US" sz="2100" dirty="0" smtClean="0">
              <a:solidFill>
                <a:schemeClr val="bg1">
                  <a:lumMod val="95000"/>
                </a:schemeClr>
              </a:solidFill>
            </a:rPr>
            <a:t>members</a:t>
          </a:r>
          <a:endParaRPr lang="en-US" sz="2100" dirty="0">
            <a:solidFill>
              <a:schemeClr val="bg1">
                <a:lumMod val="95000"/>
              </a:schemeClr>
            </a:solidFill>
          </a:endParaRPr>
        </a:p>
      </dgm:t>
    </dgm:pt>
    <dgm:pt modelId="{BEB042D0-90C2-41FE-BC91-80DA7F577BCF}" type="parTrans" cxnId="{E97FFF95-71A5-4B46-A1E0-9C10032266C3}">
      <dgm:prSet/>
      <dgm:spPr/>
      <dgm:t>
        <a:bodyPr/>
        <a:lstStyle/>
        <a:p>
          <a:endParaRPr lang="en-US"/>
        </a:p>
      </dgm:t>
    </dgm:pt>
    <dgm:pt modelId="{2F3D70A1-D87B-427F-BAA2-1AF8454C11CD}" type="sibTrans" cxnId="{E97FFF95-71A5-4B46-A1E0-9C10032266C3}">
      <dgm:prSet/>
      <dgm:spPr/>
      <dgm:t>
        <a:bodyPr/>
        <a:lstStyle/>
        <a:p>
          <a:endParaRPr lang="en-US"/>
        </a:p>
      </dgm:t>
    </dgm:pt>
    <dgm:pt modelId="{1C516E41-C85F-423D-9096-9921BA6796CC}" type="pres">
      <dgm:prSet presAssocID="{99F7A3A7-78A3-4467-824F-D846C57F12E8}" presName="compositeShape" presStyleCnt="0">
        <dgm:presLayoutVars>
          <dgm:chMax val="7"/>
          <dgm:dir/>
          <dgm:resizeHandles val="exact"/>
        </dgm:presLayoutVars>
      </dgm:prSet>
      <dgm:spPr/>
    </dgm:pt>
    <dgm:pt modelId="{0894EE79-0D74-44AC-A5F9-ABEA6E478C7F}" type="pres">
      <dgm:prSet presAssocID="{F0BF7870-9BCC-4D5C-BEF2-EED1270172A7}" presName="circ1" presStyleLbl="vennNode1" presStyleIdx="0" presStyleCnt="3" custLinFactNeighborX="-3030" custLinFactNeighborY="62311"/>
      <dgm:spPr/>
      <dgm:t>
        <a:bodyPr/>
        <a:lstStyle/>
        <a:p>
          <a:endParaRPr lang="en-US"/>
        </a:p>
      </dgm:t>
    </dgm:pt>
    <dgm:pt modelId="{E3616953-0827-4FBA-8D11-44CC2467A509}" type="pres">
      <dgm:prSet presAssocID="{F0BF7870-9BCC-4D5C-BEF2-EED1270172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9EF84-D707-463E-93C7-56482949362B}" type="pres">
      <dgm:prSet presAssocID="{CAADA3EE-04C8-46EB-BF61-1772970055A5}" presName="circ2" presStyleLbl="vennNode1" presStyleIdx="1" presStyleCnt="3" custLinFactNeighborX="2688" custLinFactNeighborY="-59848"/>
      <dgm:spPr/>
      <dgm:t>
        <a:bodyPr/>
        <a:lstStyle/>
        <a:p>
          <a:endParaRPr lang="en-US"/>
        </a:p>
      </dgm:t>
    </dgm:pt>
    <dgm:pt modelId="{5800971A-5D97-480C-9881-FA23CBB45100}" type="pres">
      <dgm:prSet presAssocID="{CAADA3EE-04C8-46EB-BF61-1772970055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CA42F-FC95-44CD-958C-824737726FA1}" type="pres">
      <dgm:prSet presAssocID="{C2F3203C-B1E6-4875-95EE-8224AAA2B0E7}" presName="circ3" presStyleLbl="vennNode1" presStyleIdx="2" presStyleCnt="3" custLinFactNeighborX="-7485" custLinFactNeighborY="-59848"/>
      <dgm:spPr/>
      <dgm:t>
        <a:bodyPr/>
        <a:lstStyle/>
        <a:p>
          <a:endParaRPr lang="en-US"/>
        </a:p>
      </dgm:t>
    </dgm:pt>
    <dgm:pt modelId="{F226AD5D-0509-4034-9338-D119B01F702C}" type="pres">
      <dgm:prSet presAssocID="{C2F3203C-B1E6-4875-95EE-8224AAA2B0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FFF95-71A5-4B46-A1E0-9C10032266C3}" srcId="{99F7A3A7-78A3-4467-824F-D846C57F12E8}" destId="{C2F3203C-B1E6-4875-95EE-8224AAA2B0E7}" srcOrd="2" destOrd="0" parTransId="{BEB042D0-90C2-41FE-BC91-80DA7F577BCF}" sibTransId="{2F3D70A1-D87B-427F-BAA2-1AF8454C11CD}"/>
    <dgm:cxn modelId="{DDA50991-94D4-475A-910F-59C8C14B1694}" srcId="{99F7A3A7-78A3-4467-824F-D846C57F12E8}" destId="{CAADA3EE-04C8-46EB-BF61-1772970055A5}" srcOrd="1" destOrd="0" parTransId="{3E319D79-0CF7-4476-910E-F48638F96AD4}" sibTransId="{A5CE69A0-4C6A-4E0B-94B2-CC09F17B46C9}"/>
    <dgm:cxn modelId="{84B9DF82-3E97-4CDD-9419-CEEBE220213E}" type="presOf" srcId="{C2F3203C-B1E6-4875-95EE-8224AAA2B0E7}" destId="{167CA42F-FC95-44CD-958C-824737726FA1}" srcOrd="0" destOrd="0" presId="urn:microsoft.com/office/officeart/2005/8/layout/venn1"/>
    <dgm:cxn modelId="{D5863C0E-895B-49FA-A806-18E5391E0527}" type="presOf" srcId="{CAADA3EE-04C8-46EB-BF61-1772970055A5}" destId="{B099EF84-D707-463E-93C7-56482949362B}" srcOrd="0" destOrd="0" presId="urn:microsoft.com/office/officeart/2005/8/layout/venn1"/>
    <dgm:cxn modelId="{77245DCA-61D5-4AFD-AC2D-095581687957}" type="presOf" srcId="{C2F3203C-B1E6-4875-95EE-8224AAA2B0E7}" destId="{F226AD5D-0509-4034-9338-D119B01F702C}" srcOrd="1" destOrd="0" presId="urn:microsoft.com/office/officeart/2005/8/layout/venn1"/>
    <dgm:cxn modelId="{FBBB7EA1-D2B0-4D55-843A-E0AE019C70D5}" type="presOf" srcId="{F0BF7870-9BCC-4D5C-BEF2-EED1270172A7}" destId="{E3616953-0827-4FBA-8D11-44CC2467A509}" srcOrd="1" destOrd="0" presId="urn:microsoft.com/office/officeart/2005/8/layout/venn1"/>
    <dgm:cxn modelId="{EF830BEA-B438-4BEE-A0A4-AD3A883E7EA5}" type="presOf" srcId="{CAADA3EE-04C8-46EB-BF61-1772970055A5}" destId="{5800971A-5D97-480C-9881-FA23CBB45100}" srcOrd="1" destOrd="0" presId="urn:microsoft.com/office/officeart/2005/8/layout/venn1"/>
    <dgm:cxn modelId="{F9A22AFD-9311-4A2D-9D2E-156F99E04D22}" type="presOf" srcId="{99F7A3A7-78A3-4467-824F-D846C57F12E8}" destId="{1C516E41-C85F-423D-9096-9921BA6796CC}" srcOrd="0" destOrd="0" presId="urn:microsoft.com/office/officeart/2005/8/layout/venn1"/>
    <dgm:cxn modelId="{074D7692-6F71-410D-9A53-C63C3D591340}" type="presOf" srcId="{F0BF7870-9BCC-4D5C-BEF2-EED1270172A7}" destId="{0894EE79-0D74-44AC-A5F9-ABEA6E478C7F}" srcOrd="0" destOrd="0" presId="urn:microsoft.com/office/officeart/2005/8/layout/venn1"/>
    <dgm:cxn modelId="{EF3C623B-0560-431A-AAEA-450901A5EB05}" srcId="{99F7A3A7-78A3-4467-824F-D846C57F12E8}" destId="{F0BF7870-9BCC-4D5C-BEF2-EED1270172A7}" srcOrd="0" destOrd="0" parTransId="{F39ADD1A-50D4-47F0-97D7-14DC3393402F}" sibTransId="{DE7334AB-44FC-4EDD-8F09-744DEE19893F}"/>
    <dgm:cxn modelId="{D64C2A6F-85D1-464D-9F58-D45DCDD75558}" type="presParOf" srcId="{1C516E41-C85F-423D-9096-9921BA6796CC}" destId="{0894EE79-0D74-44AC-A5F9-ABEA6E478C7F}" srcOrd="0" destOrd="0" presId="urn:microsoft.com/office/officeart/2005/8/layout/venn1"/>
    <dgm:cxn modelId="{2BB990B6-238F-482A-A4C2-96941D1B3503}" type="presParOf" srcId="{1C516E41-C85F-423D-9096-9921BA6796CC}" destId="{E3616953-0827-4FBA-8D11-44CC2467A509}" srcOrd="1" destOrd="0" presId="urn:microsoft.com/office/officeart/2005/8/layout/venn1"/>
    <dgm:cxn modelId="{32596F74-CAFE-4186-B4FB-38FAAF9FF3FC}" type="presParOf" srcId="{1C516E41-C85F-423D-9096-9921BA6796CC}" destId="{B099EF84-D707-463E-93C7-56482949362B}" srcOrd="2" destOrd="0" presId="urn:microsoft.com/office/officeart/2005/8/layout/venn1"/>
    <dgm:cxn modelId="{32639D3E-E931-4DDC-B6F0-06268204FE71}" type="presParOf" srcId="{1C516E41-C85F-423D-9096-9921BA6796CC}" destId="{5800971A-5D97-480C-9881-FA23CBB45100}" srcOrd="3" destOrd="0" presId="urn:microsoft.com/office/officeart/2005/8/layout/venn1"/>
    <dgm:cxn modelId="{54740542-F6CD-4ADC-9D3D-E4B54C4DEB6C}" type="presParOf" srcId="{1C516E41-C85F-423D-9096-9921BA6796CC}" destId="{167CA42F-FC95-44CD-958C-824737726FA1}" srcOrd="4" destOrd="0" presId="urn:microsoft.com/office/officeart/2005/8/layout/venn1"/>
    <dgm:cxn modelId="{7C5513F2-8F4B-4862-B340-A08FADDD8BBA}" type="presParOf" srcId="{1C516E41-C85F-423D-9096-9921BA6796CC}" destId="{F226AD5D-0509-4034-9338-D119B01F70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4EE79-0D74-44AC-A5F9-ABEA6E478C7F}">
      <dsp:nvSpPr>
        <dsp:cNvPr id="0" name=""/>
        <dsp:cNvSpPr/>
      </dsp:nvSpPr>
      <dsp:spPr>
        <a:xfrm>
          <a:off x="2217898" y="2015850"/>
          <a:ext cx="3002265" cy="3002265"/>
        </a:xfrm>
        <a:prstGeom prst="ellipse">
          <a:avLst/>
        </a:prstGeom>
        <a:solidFill>
          <a:srgbClr val="9900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C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C000"/>
              </a:solidFill>
            </a:rPr>
            <a:t>Connect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3">
                  <a:lumMod val="95000"/>
                </a:schemeClr>
              </a:solidFill>
            </a:rPr>
            <a:t>Lebanon</a:t>
          </a:r>
          <a:endParaRPr lang="en-US" sz="1800" kern="1200" dirty="0">
            <a:solidFill>
              <a:schemeClr val="accent3">
                <a:lumMod val="95000"/>
              </a:schemeClr>
            </a:solidFill>
          </a:endParaRPr>
        </a:p>
      </dsp:txBody>
      <dsp:txXfrm>
        <a:off x="2618200" y="2541247"/>
        <a:ext cx="2201661" cy="1351019"/>
      </dsp:txXfrm>
    </dsp:sp>
    <dsp:sp modelId="{B099EF84-D707-463E-93C7-56482949362B}">
      <dsp:nvSpPr>
        <dsp:cNvPr id="0" name=""/>
        <dsp:cNvSpPr/>
      </dsp:nvSpPr>
      <dsp:spPr>
        <a:xfrm>
          <a:off x="3472885" y="224729"/>
          <a:ext cx="3002265" cy="3002265"/>
        </a:xfrm>
        <a:prstGeom prst="ellipse">
          <a:avLst/>
        </a:prstGeom>
        <a:solidFill>
          <a:srgbClr val="0033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Nurture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95000"/>
                </a:schemeClr>
              </a:solidFill>
            </a:rPr>
            <a:t>next generation</a:t>
          </a:r>
          <a:endParaRPr lang="en-US" sz="21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391078" y="1000314"/>
        <a:ext cx="1801359" cy="1651245"/>
      </dsp:txXfrm>
    </dsp:sp>
    <dsp:sp modelId="{167CA42F-FC95-44CD-958C-824737726FA1}">
      <dsp:nvSpPr>
        <dsp:cNvPr id="0" name=""/>
        <dsp:cNvSpPr/>
      </dsp:nvSpPr>
      <dsp:spPr>
        <a:xfrm>
          <a:off x="1000830" y="224729"/>
          <a:ext cx="3002265" cy="3002265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/>
              </a:solidFill>
            </a:rPr>
            <a:t>Network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>
                  <a:lumMod val="95000"/>
                </a:schemeClr>
              </a:solidFill>
            </a:rPr>
            <a:t>members</a:t>
          </a:r>
          <a:endParaRPr lang="en-US" sz="21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283543" y="1000314"/>
        <a:ext cx="1801359" cy="165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C28B32-2C68-4EBF-AE1D-9CC6D3B3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469015-5A63-4BFF-9086-55A8B66F611F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Silicon Valley-based Lebanese diaspora network of technologists and entrepreneurs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D91E86-9A10-4CEA-AA71-F3FC59DA2DC8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2">
              <a:defRPr/>
            </a:pPr>
            <a:r>
              <a:rPr lang="en-US" dirty="0" smtClean="0"/>
              <a:t>George, Khaled, Didier, Harik, Fouad, Ron Papas</a:t>
            </a:r>
          </a:p>
          <a:p>
            <a:pPr lvl="2">
              <a:defRPr/>
            </a:pPr>
            <a:r>
              <a:rPr lang="en-US" dirty="0" smtClean="0"/>
              <a:t>Fares, Nassif,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6C8E6-B65C-436F-B256-3026D1AB991C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dirty="0" smtClean="0"/>
              <a:t> Job creation &amp; Economic development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/>
              <a:t> Reversing the brain drain and activating brain circulation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/>
              <a:t> Technology: leveling the playing field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/>
              <a:t> Help create success stories and role models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28B32-2C68-4EBF-AE1D-9CC6D3B369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839C69-E5A0-47F4-98F9-74C70CB00303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ebnet_ppt_title_master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76962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Professional Development &amp; Mentoring</a:t>
            </a:r>
          </a:p>
          <a:p>
            <a:r>
              <a:rPr lang="en-US"/>
              <a:t>Program</a:t>
            </a:r>
          </a:p>
          <a:p>
            <a:r>
              <a:rPr lang="en-US"/>
              <a:t>February 6, 2006</a:t>
            </a:r>
          </a:p>
        </p:txBody>
      </p:sp>
    </p:spTree>
    <p:extLst>
      <p:ext uri="{BB962C8B-B14F-4D97-AF65-F5344CB8AC3E}">
        <p14:creationId xmlns:p14="http://schemas.microsoft.com/office/powerpoint/2010/main" val="15985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CC60-9847-45C9-A974-7AD77B288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A7B2-13BC-4C66-A2FE-75DFBD4A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2043-CD31-4978-910D-D20BCE95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A976A-678A-4128-9D4E-110D171B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EBE1-6E94-46F4-81F6-5E1DC042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5304-EF7A-4AE4-9211-D3FCDABFC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21AC-5153-4B30-B937-72E626AB4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16B99-43B7-4E8C-B0D9-E3FC6ACAC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9F22-8696-49EF-B414-98E76CB7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10B7-D343-4889-8DC2-B69CD637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8B6E-B9E7-4690-AEB9-E59BC1F9C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ebnet_ppt_slide_master_v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True or False?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“Lebanese don’t like to help each other”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B02FAE-D472-401B-84BE-5DD1CC34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ite Size copy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0"/>
            <a:ext cx="63103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1806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 May 29, 2015</a:t>
            </a: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722779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Akiki</a:t>
            </a:r>
            <a:endParaRPr lang="en-US" dirty="0" smtClean="0"/>
          </a:p>
          <a:p>
            <a:r>
              <a:rPr lang="en-US" dirty="0" err="1" smtClean="0"/>
              <a:t>LebNet</a:t>
            </a:r>
            <a:r>
              <a:rPr lang="en-US" dirty="0" smtClean="0"/>
              <a:t>, President &amp; Co-Founder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88375" cy="838200"/>
          </a:xfrm>
        </p:spPr>
        <p:txBody>
          <a:bodyPr/>
          <a:lstStyle/>
          <a:p>
            <a:r>
              <a:rPr lang="en-US" altLang="en-US" sz="4400" smtClean="0"/>
              <a:t>Q &amp; A</a:t>
            </a:r>
          </a:p>
        </p:txBody>
      </p:sp>
      <p:pic>
        <p:nvPicPr>
          <p:cNvPr id="15363" name="Picture 2" descr="C:\Documents and Settings\anadavis\Local Settings\Temporary Internet Files\Content.IE5\Y1ZN14VJ\MC900360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847975"/>
            <a:ext cx="18891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Documents and Settings\anadavis\Local Settings\Temporary Internet Files\Content.IE5\V0V2OMLJ\MP90043953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1557338"/>
            <a:ext cx="8435975" cy="50720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PASSION OF GIVING BACK</a:t>
            </a:r>
            <a:endParaRPr lang="en-US" dirty="0"/>
          </a:p>
        </p:txBody>
      </p:sp>
      <p:pic>
        <p:nvPicPr>
          <p:cNvPr id="4" name="Picture 13" descr="Interns with 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4391" r="17915" b="28163"/>
          <a:stretch>
            <a:fillRect/>
          </a:stretch>
        </p:blipFill>
        <p:spPr bwMode="auto">
          <a:xfrm>
            <a:off x="2209800" y="2514600"/>
            <a:ext cx="474067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LebNet Fact Sheet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3992563"/>
          </a:xfrm>
        </p:spPr>
        <p:txBody>
          <a:bodyPr/>
          <a:lstStyle/>
          <a:p>
            <a:r>
              <a:rPr lang="en-US" altLang="en-US" dirty="0" smtClean="0"/>
              <a:t>Lebanese American High Tech professional Society</a:t>
            </a:r>
          </a:p>
          <a:p>
            <a:r>
              <a:rPr lang="en-US" altLang="en-US" dirty="0" smtClean="0"/>
              <a:t>350+ members</a:t>
            </a:r>
          </a:p>
          <a:p>
            <a:r>
              <a:rPr lang="en-US" altLang="en-US" dirty="0" smtClean="0"/>
              <a:t>Executives, Entrepreneurs, Researchers, VC fund Managers, &amp; Engineers</a:t>
            </a:r>
          </a:p>
          <a:p>
            <a:r>
              <a:rPr lang="en-US" altLang="en-US" dirty="0" smtClean="0"/>
              <a:t>Technology, Life Sciences, ICT Support, Business Acumen, and Silicon Valley Know-How.</a:t>
            </a:r>
          </a:p>
          <a:p>
            <a:r>
              <a:rPr lang="en-US" altLang="en-US" dirty="0" smtClean="0"/>
              <a:t>15+ years old</a:t>
            </a:r>
          </a:p>
          <a:p>
            <a:r>
              <a:rPr lang="en-US" altLang="en-US" dirty="0" smtClean="0"/>
              <a:t>501 (c) 3 US based organization</a:t>
            </a:r>
          </a:p>
          <a:p>
            <a:r>
              <a:rPr lang="en-US" altLang="en-US" dirty="0" smtClean="0"/>
              <a:t>Physical meetings focused in Silicon Valley,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Lebnet Governance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1033463" cy="1447800"/>
          </a:xfrm>
          <a:noFill/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1289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4238"/>
            <a:ext cx="11699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DSC03572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89163"/>
            <a:ext cx="13906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89163"/>
            <a:ext cx="990600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160588"/>
            <a:ext cx="10668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89163"/>
            <a:ext cx="1087438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98688"/>
            <a:ext cx="922338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236538" y="4154488"/>
            <a:ext cx="2582862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George (</a:t>
            </a:r>
            <a:r>
              <a:rPr lang="en-US" altLang="en-US" sz="1400" dirty="0" err="1"/>
              <a:t>Abdo</a:t>
            </a:r>
            <a:r>
              <a:rPr lang="en-US" altLang="en-US" sz="1400" dirty="0"/>
              <a:t>) </a:t>
            </a:r>
            <a:r>
              <a:rPr lang="en-US" altLang="en-US" sz="1400" dirty="0" err="1"/>
              <a:t>Kadifa</a:t>
            </a:r>
            <a:endParaRPr lang="en-US" altLang="en-US" sz="1400" dirty="0"/>
          </a:p>
          <a:p>
            <a:pPr eaLnBrk="1" hangingPunct="1"/>
            <a:r>
              <a:rPr lang="en-US" altLang="en-US" sz="1400" dirty="0" err="1"/>
              <a:t>Elie</a:t>
            </a:r>
            <a:r>
              <a:rPr lang="en-US" altLang="en-US" sz="1400" dirty="0"/>
              <a:t> Habib</a:t>
            </a:r>
          </a:p>
          <a:p>
            <a:pPr eaLnBrk="1" hangingPunct="1"/>
            <a:r>
              <a:rPr lang="en-US" altLang="en-US" sz="1400" dirty="0"/>
              <a:t>Edgar </a:t>
            </a:r>
            <a:r>
              <a:rPr lang="en-US" altLang="en-US" sz="1400" dirty="0" err="1"/>
              <a:t>Masri</a:t>
            </a:r>
            <a:endParaRPr lang="en-US" altLang="en-US" sz="1400" dirty="0"/>
          </a:p>
          <a:p>
            <a:pPr eaLnBrk="1" hangingPunct="1"/>
            <a:r>
              <a:rPr lang="en-US" altLang="en-US" sz="1400" dirty="0"/>
              <a:t>Khaled Nasr</a:t>
            </a:r>
          </a:p>
          <a:p>
            <a:pPr eaLnBrk="1" hangingPunct="1"/>
            <a:r>
              <a:rPr lang="en-US" altLang="en-US" sz="1400" dirty="0"/>
              <a:t>Eddy </a:t>
            </a:r>
            <a:r>
              <a:rPr lang="en-US" altLang="en-US" sz="1400" dirty="0" err="1" smtClean="0"/>
              <a:t>Tabet</a:t>
            </a:r>
            <a:endParaRPr lang="en-US" altLang="en-US" sz="1400" dirty="0"/>
          </a:p>
          <a:p>
            <a:pPr eaLnBrk="1" hangingPunct="1"/>
            <a:r>
              <a:rPr lang="en-US" altLang="en-US" sz="1400" dirty="0"/>
              <a:t>George </a:t>
            </a:r>
            <a:r>
              <a:rPr lang="en-US" altLang="en-US" sz="1400" dirty="0" err="1"/>
              <a:t>Skaff</a:t>
            </a:r>
            <a:endParaRPr lang="en-US" altLang="en-US" sz="1400" dirty="0"/>
          </a:p>
          <a:p>
            <a:pPr eaLnBrk="1" hangingPunct="1"/>
            <a:r>
              <a:rPr lang="en-US" altLang="en-US" sz="1400" dirty="0"/>
              <a:t>Fares Mubarak</a:t>
            </a:r>
          </a:p>
          <a:p>
            <a:pPr eaLnBrk="1" hangingPunct="1"/>
            <a:r>
              <a:rPr lang="en-US" altLang="en-US" sz="1400" dirty="0" err="1"/>
              <a:t>Najib-Khoury</a:t>
            </a:r>
            <a:r>
              <a:rPr lang="en-US" altLang="en-US" sz="1400" dirty="0"/>
              <a:t> Haddad</a:t>
            </a:r>
          </a:p>
          <a:p>
            <a:pPr eaLnBrk="1" hangingPunct="1"/>
            <a:r>
              <a:rPr lang="en-US" altLang="en-US" sz="1400" dirty="0"/>
              <a:t>George </a:t>
            </a:r>
            <a:r>
              <a:rPr lang="en-US" altLang="en-US" sz="1400" dirty="0" err="1" smtClean="0"/>
              <a:t>Akiki</a:t>
            </a:r>
            <a:endParaRPr lang="en-US" altLang="en-US" sz="1400" dirty="0" smtClean="0"/>
          </a:p>
          <a:p>
            <a:pPr eaLnBrk="1" hangingPunct="1"/>
            <a:r>
              <a:rPr lang="en-US" altLang="en-US" sz="1400" dirty="0" smtClean="0"/>
              <a:t>Ford Tamer (Board Observer)</a:t>
            </a:r>
            <a:endParaRPr lang="en-US" altLang="en-US" sz="1400" dirty="0"/>
          </a:p>
        </p:txBody>
      </p:sp>
      <p:sp>
        <p:nvSpPr>
          <p:cNvPr id="7182" name="TextBox 4"/>
          <p:cNvSpPr txBox="1">
            <a:spLocks noChangeArrowheads="1"/>
          </p:cNvSpPr>
          <p:nvPr/>
        </p:nvSpPr>
        <p:spPr bwMode="auto">
          <a:xfrm>
            <a:off x="236538" y="3784600"/>
            <a:ext cx="219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70C0"/>
                </a:solidFill>
              </a:rPr>
              <a:t>BOARD of Directors</a:t>
            </a:r>
            <a:endParaRPr lang="en-US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794" y="5209609"/>
            <a:ext cx="2895600" cy="1149350"/>
            <a:chOff x="6134100" y="4313238"/>
            <a:chExt cx="2895600" cy="1149350"/>
          </a:xfrm>
        </p:grpSpPr>
        <p:sp>
          <p:nvSpPr>
            <p:cNvPr id="7179" name="TextBox 3"/>
            <p:cNvSpPr txBox="1">
              <a:spLocks noChangeArrowheads="1"/>
            </p:cNvSpPr>
            <p:nvPr/>
          </p:nvSpPr>
          <p:spPr bwMode="auto">
            <a:xfrm>
              <a:off x="6134100" y="4724400"/>
              <a:ext cx="2895600" cy="738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George </a:t>
              </a:r>
              <a:r>
                <a:rPr lang="en-US" altLang="en-US" sz="1400" dirty="0" err="1"/>
                <a:t>Akiki</a:t>
              </a:r>
              <a:r>
                <a:rPr lang="en-US" altLang="en-US" sz="1400" dirty="0"/>
                <a:t> (President)</a:t>
              </a:r>
            </a:p>
            <a:p>
              <a:pPr eaLnBrk="1" hangingPunct="1"/>
              <a:r>
                <a:rPr lang="en-US" altLang="en-US" sz="1400" dirty="0"/>
                <a:t>Fares Mubarak (Treasurer)</a:t>
              </a:r>
            </a:p>
            <a:p>
              <a:pPr eaLnBrk="1" hangingPunct="1"/>
              <a:r>
                <a:rPr lang="en-US" altLang="en-US" sz="1400" dirty="0" err="1"/>
                <a:t>Najib-Khoury</a:t>
              </a:r>
              <a:r>
                <a:rPr lang="en-US" altLang="en-US" sz="1400" dirty="0"/>
                <a:t> Haddad (Secretary)</a:t>
              </a:r>
            </a:p>
          </p:txBody>
        </p:sp>
        <p:sp>
          <p:nvSpPr>
            <p:cNvPr id="7184" name="TextBox 24"/>
            <p:cNvSpPr txBox="1">
              <a:spLocks noChangeArrowheads="1"/>
            </p:cNvSpPr>
            <p:nvPr/>
          </p:nvSpPr>
          <p:spPr bwMode="auto">
            <a:xfrm>
              <a:off x="6484938" y="4313238"/>
              <a:ext cx="2195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70C0"/>
                  </a:solidFill>
                </a:rPr>
                <a:t>OFFICERS</a:t>
              </a:r>
            </a:p>
          </p:txBody>
        </p:sp>
      </p:grp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019800" y="4270375"/>
            <a:ext cx="2209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/>
              <a:t>Michelle El-</a:t>
            </a:r>
            <a:r>
              <a:rPr lang="en-US" altLang="en-US" sz="1400" dirty="0" err="1" smtClean="0"/>
              <a:t>Khoury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Tager</a:t>
            </a:r>
            <a:endParaRPr lang="en-US" altLang="en-US" sz="1400" dirty="0"/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019800" y="3886200"/>
            <a:ext cx="1828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70C0"/>
                </a:solidFill>
              </a:rPr>
              <a:t>Executive Director</a:t>
            </a:r>
            <a:endParaRPr lang="en-US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7186" name="Picture 18" descr="http://www.lebnet.us/Resources/Pictures/Michelle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721326"/>
            <a:ext cx="972344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lebnet.us/Resources/Pictures/Haitha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123088"/>
            <a:ext cx="1102519" cy="13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7581900" y="5486400"/>
            <a:ext cx="14859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 smtClean="0"/>
              <a:t>Haitham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Ballout</a:t>
            </a:r>
            <a:endParaRPr lang="en-US" altLang="en-US" sz="1400" dirty="0"/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7483222" y="5132273"/>
            <a:ext cx="166077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70C0"/>
                </a:solidFill>
              </a:rPr>
              <a:t>General </a:t>
            </a:r>
            <a:r>
              <a:rPr lang="en-US" altLang="en-US" sz="1400" b="1" dirty="0" err="1" smtClean="0">
                <a:solidFill>
                  <a:srgbClr val="0070C0"/>
                </a:solidFill>
              </a:rPr>
              <a:t>Councel</a:t>
            </a:r>
            <a:endParaRPr lang="en-US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460500"/>
          <a:ext cx="76200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2895600" y="914400"/>
            <a:ext cx="3001963" cy="3001963"/>
            <a:chOff x="2217898" y="2015850"/>
            <a:chExt cx="3002265" cy="3002265"/>
          </a:xfrm>
        </p:grpSpPr>
        <p:sp>
          <p:nvSpPr>
            <p:cNvPr id="5" name="Oval 4"/>
            <p:cNvSpPr/>
            <p:nvPr/>
          </p:nvSpPr>
          <p:spPr>
            <a:xfrm>
              <a:off x="2217898" y="2015850"/>
              <a:ext cx="3002265" cy="3002265"/>
            </a:xfrm>
            <a:prstGeom prst="ellipse">
              <a:avLst/>
            </a:prstGeom>
            <a:solidFill>
              <a:srgbClr val="990000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617988" y="2541366"/>
              <a:ext cx="2202085" cy="1351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>
                  <a:solidFill>
                    <a:srgbClr val="FFC000"/>
                  </a:solidFill>
                </a:rPr>
                <a:t>Connect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accent3">
                      <a:lumMod val="95000"/>
                    </a:schemeClr>
                  </a:solidFill>
                </a:rPr>
                <a:t>Lebanon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4188" y="4495800"/>
            <a:ext cx="8050212" cy="1570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Job creation &amp; Economic development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Reversing the brain drain and activating brain circulation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Technology: leveling the playing field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Help create success stories and role models </a:t>
            </a:r>
          </a:p>
        </p:txBody>
      </p:sp>
    </p:spTree>
    <p:extLst>
      <p:ext uri="{BB962C8B-B14F-4D97-AF65-F5344CB8AC3E}">
        <p14:creationId xmlns:p14="http://schemas.microsoft.com/office/powerpoint/2010/main" val="2938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Why Connect ?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92563"/>
          </a:xfrm>
        </p:spPr>
        <p:txBody>
          <a:bodyPr/>
          <a:lstStyle/>
          <a:p>
            <a:r>
              <a:rPr lang="en-US" altLang="en-US" sz="2000" smtClean="0"/>
              <a:t>The Middle East is at an </a:t>
            </a:r>
            <a:r>
              <a:rPr lang="en-US" altLang="en-US" sz="2000" b="1" smtClean="0">
                <a:solidFill>
                  <a:srgbClr val="0070C0"/>
                </a:solidFill>
              </a:rPr>
              <a:t>inflection point </a:t>
            </a:r>
            <a:r>
              <a:rPr lang="en-US" altLang="en-US" sz="2000" smtClean="0"/>
              <a:t>where innovation and technology will play a major part in the development of large sectors and markets in the region</a:t>
            </a:r>
          </a:p>
          <a:p>
            <a:r>
              <a:rPr lang="en-US" altLang="en-US" sz="2000" smtClean="0"/>
              <a:t>Lebanon needs to compete for its fair share. </a:t>
            </a:r>
            <a:r>
              <a:rPr lang="en-US" altLang="en-US" sz="2000" b="1" smtClean="0">
                <a:solidFill>
                  <a:srgbClr val="0070C0"/>
                </a:solidFill>
              </a:rPr>
              <a:t>Technology</a:t>
            </a:r>
            <a:r>
              <a:rPr lang="en-US" altLang="en-US" sz="2000" smtClean="0"/>
              <a:t> offers a somewhat </a:t>
            </a:r>
            <a:r>
              <a:rPr lang="en-US" altLang="en-US" sz="2000" b="1" smtClean="0">
                <a:solidFill>
                  <a:srgbClr val="0070C0"/>
                </a:solidFill>
              </a:rPr>
              <a:t>leveling field </a:t>
            </a:r>
            <a:r>
              <a:rPr lang="en-US" altLang="en-US" sz="2000" smtClean="0"/>
              <a:t>for entrepreneurs and startups to achieve that goal</a:t>
            </a:r>
          </a:p>
          <a:p>
            <a:r>
              <a:rPr lang="en-US" altLang="en-US" sz="2000" smtClean="0"/>
              <a:t>There is a dire need for </a:t>
            </a:r>
            <a:r>
              <a:rPr lang="en-US" altLang="en-US" sz="2000" b="1" smtClean="0">
                <a:solidFill>
                  <a:srgbClr val="0070C0"/>
                </a:solidFill>
              </a:rPr>
              <a:t>Silicon Valley type expertise </a:t>
            </a:r>
            <a:r>
              <a:rPr lang="en-US" altLang="en-US" sz="2000" smtClean="0"/>
              <a:t>to provide a differentiated advantage to the Lebanese startups in unlocking commercial value</a:t>
            </a:r>
          </a:p>
          <a:p>
            <a:r>
              <a:rPr lang="en-US" altLang="en-US" sz="2000" b="1" smtClean="0">
                <a:solidFill>
                  <a:srgbClr val="0070C0"/>
                </a:solidFill>
              </a:rPr>
              <a:t>Lebnet</a:t>
            </a:r>
            <a:r>
              <a:rPr lang="en-US" altLang="en-US" sz="2000" smtClean="0"/>
              <a:t>, collectively through its membership, possesses most of the skills, experience, and knowledge that fill the gaps between Lebanese companies and their commercial aspirations</a:t>
            </a:r>
          </a:p>
          <a:p>
            <a:r>
              <a:rPr lang="en-US" altLang="en-US" sz="2000" smtClean="0"/>
              <a:t>Lebnet members are anxious to </a:t>
            </a:r>
            <a:r>
              <a:rPr lang="en-US" altLang="en-US" sz="2000" b="1" smtClean="0">
                <a:solidFill>
                  <a:srgbClr val="0070C0"/>
                </a:solidFill>
              </a:rPr>
              <a:t>give back to Lebanon </a:t>
            </a:r>
            <a:r>
              <a:rPr lang="en-US" altLang="en-US" sz="2000" smtClean="0"/>
              <a:t>by sharing their experiences when proven to be beneficial and in an efficient manner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31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in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Mentorship</a:t>
            </a:r>
          </a:p>
          <a:p>
            <a:r>
              <a:rPr lang="en-US" dirty="0" smtClean="0"/>
              <a:t>US based accelerator program (TBA)</a:t>
            </a:r>
          </a:p>
          <a:p>
            <a:r>
              <a:rPr lang="en-US" dirty="0" smtClean="0"/>
              <a:t>US based Summer internships (TBA)</a:t>
            </a:r>
          </a:p>
          <a:p>
            <a:r>
              <a:rPr lang="en-US" dirty="0" smtClean="0"/>
              <a:t>Networking events in the US with entrepreneur guests from Lebanon</a:t>
            </a:r>
          </a:p>
          <a:p>
            <a:r>
              <a:rPr lang="en-US" dirty="0" smtClean="0"/>
              <a:t>Representation on boards of Lebanese startups and on Investment Committees of Lebanon based VC funds and Accelerators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9363"/>
            <a:ext cx="4038600" cy="655637"/>
          </a:xfrm>
        </p:spPr>
        <p:txBody>
          <a:bodyPr/>
          <a:lstStyle/>
          <a:p>
            <a:r>
              <a:rPr lang="en-US" sz="3200" dirty="0" smtClean="0"/>
              <a:t>What works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34340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dirty="0" smtClean="0"/>
              <a:t>Play to our strength (technology)</a:t>
            </a:r>
          </a:p>
          <a:p>
            <a:r>
              <a:rPr lang="en-US" dirty="0" smtClean="0"/>
              <a:t>Focus our efforts</a:t>
            </a:r>
          </a:p>
          <a:p>
            <a:r>
              <a:rPr lang="en-US" dirty="0" smtClean="0"/>
              <a:t>Fund only when commercially viable</a:t>
            </a:r>
          </a:p>
          <a:p>
            <a:r>
              <a:rPr lang="en-US" dirty="0" smtClean="0"/>
              <a:t>Help those who help themselves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343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Start conversation with funding opportunity</a:t>
            </a:r>
          </a:p>
          <a:p>
            <a:r>
              <a:rPr lang="en-US" dirty="0" smtClean="0"/>
              <a:t>Entrepreneur’s sense of entitlement</a:t>
            </a:r>
          </a:p>
          <a:p>
            <a:r>
              <a:rPr lang="en-US" dirty="0" smtClean="0"/>
              <a:t>Fear of failing</a:t>
            </a:r>
          </a:p>
          <a:p>
            <a:r>
              <a:rPr lang="en-US" dirty="0" smtClean="0"/>
              <a:t>Relying on Diaspora volunteering only efforts: need structure</a:t>
            </a:r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648200" y="1249046"/>
            <a:ext cx="403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What doesn’t works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637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22555</TotalTime>
  <Words>455</Words>
  <Application>Microsoft Office PowerPoint</Application>
  <PresentationFormat>On-screen Show (4:3)</PresentationFormat>
  <Paragraphs>87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THE PASSION OF GIVING BACK</vt:lpstr>
      <vt:lpstr>LebNet Fact Sheet</vt:lpstr>
      <vt:lpstr>Lebnet Governance</vt:lpstr>
      <vt:lpstr>PowerPoint Presentation</vt:lpstr>
      <vt:lpstr>PowerPoint Presentation</vt:lpstr>
      <vt:lpstr>Why Connect ?</vt:lpstr>
      <vt:lpstr>Programs in Flight</vt:lpstr>
      <vt:lpstr>What works</vt:lpstr>
      <vt:lpstr>Q &amp; A</vt:lpstr>
    </vt:vector>
  </TitlesOfParts>
  <Company>BenefitStreet,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Croley</dc:creator>
  <cp:lastModifiedBy>User</cp:lastModifiedBy>
  <cp:revision>78</cp:revision>
  <dcterms:created xsi:type="dcterms:W3CDTF">2006-02-07T00:23:04Z</dcterms:created>
  <dcterms:modified xsi:type="dcterms:W3CDTF">2015-06-15T19:14:25Z</dcterms:modified>
</cp:coreProperties>
</file>